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873" r:id="rId5"/>
    <p:sldId id="865" r:id="rId6"/>
    <p:sldId id="889" r:id="rId7"/>
    <p:sldId id="884" r:id="rId8"/>
    <p:sldId id="885" r:id="rId9"/>
    <p:sldId id="886" r:id="rId10"/>
    <p:sldId id="891" r:id="rId11"/>
    <p:sldId id="887" r:id="rId12"/>
    <p:sldId id="892" r:id="rId13"/>
    <p:sldId id="888" r:id="rId14"/>
    <p:sldId id="868" r:id="rId15"/>
    <p:sldId id="878" r:id="rId16"/>
    <p:sldId id="890" r:id="rId17"/>
    <p:sldId id="883" r:id="rId18"/>
  </p:sldIdLst>
  <p:sldSz cx="9144000" cy="5143500" type="screen16x9"/>
  <p:notesSz cx="6797675" cy="9926638"/>
  <p:embeddedFontLst>
    <p:embeddedFont>
      <p:font typeface="타이포_파피루스 EB" panose="02020503020101020101" pitchFamily="18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배달의민족 한나" panose="020B0600000101010101" charset="-127"/>
      <p:regular r:id="rId24"/>
    </p:embeddedFont>
    <p:embeddedFont>
      <p:font typeface="나눔바른고딕" panose="020B0603020101020101" pitchFamily="50" charset="-127"/>
      <p:regular r:id="rId25"/>
      <p:bold r:id="rId26"/>
    </p:embeddedFont>
  </p:embeddedFontLst>
  <p:defaultTextStyle>
    <a:defPPr>
      <a:defRPr lang="ko-KR"/>
    </a:defPPr>
    <a:lvl1pPr marL="0" algn="l" defTabSz="914309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4" algn="l" defTabSz="914309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09" algn="l" defTabSz="914309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63" algn="l" defTabSz="914309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17" algn="l" defTabSz="914309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71" algn="l" defTabSz="914309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09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09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34" algn="l" defTabSz="914309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437E"/>
    <a:srgbClr val="3EBDCE"/>
    <a:srgbClr val="48D3E6"/>
    <a:srgbClr val="6A94A4"/>
    <a:srgbClr val="EEC9B1"/>
    <a:srgbClr val="82C373"/>
    <a:srgbClr val="79BF69"/>
    <a:srgbClr val="72BB61"/>
    <a:srgbClr val="5498D0"/>
    <a:srgbClr val="F6AC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69" autoAdjust="0"/>
    <p:restoredTop sz="80368" autoAdjust="0"/>
  </p:normalViewPr>
  <p:slideViewPr>
    <p:cSldViewPr showGuides="1">
      <p:cViewPr varScale="1">
        <p:scale>
          <a:sx n="92" d="100"/>
          <a:sy n="92" d="100"/>
        </p:scale>
        <p:origin x="-1450" y="-86"/>
      </p:cViewPr>
      <p:guideLst>
        <p:guide orient="horz" pos="804"/>
        <p:guide orient="horz" pos="2675"/>
        <p:guide orient="horz" pos="2777"/>
        <p:guide pos="567"/>
        <p:guide pos="2562"/>
        <p:guide pos="1156"/>
        <p:guide pos="2880"/>
        <p:guide pos="50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5" y="1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E32082-8547-4621-8CD8-765031764EC1}" type="datetimeFigureOut">
              <a:rPr lang="ko-KR" altLang="en-US" smtClean="0"/>
              <a:pPr/>
              <a:t>2020-02-20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2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5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9A470A-E601-4457-BCCE-032F2EE537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68359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5" y="1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CD4D8-47CF-4D17-AB35-487CDF2348FF}" type="datetimeFigureOut">
              <a:rPr lang="ko-KR" altLang="en-US" smtClean="0"/>
              <a:pPr/>
              <a:t>2020-02-20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5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92AA3-10D0-4EBB-A4CD-4BFE87A797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5969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09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54" algn="l" defTabSz="914309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09" algn="l" defTabSz="914309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63" algn="l" defTabSz="914309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17" algn="l" defTabSz="914309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71" algn="l" defTabSz="914309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09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09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34" algn="l" defTabSz="914309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서울 </a:t>
            </a:r>
            <a:r>
              <a:rPr lang="en-US" altLang="ko-KR" dirty="0" smtClean="0"/>
              <a:t>2</a:t>
            </a:r>
            <a:r>
              <a:rPr lang="ko-KR" altLang="en-US" dirty="0" smtClean="0"/>
              <a:t>반 </a:t>
            </a:r>
            <a:r>
              <a:rPr lang="en-US" altLang="ko-KR" dirty="0" smtClean="0"/>
              <a:t>9</a:t>
            </a:r>
            <a:r>
              <a:rPr lang="ko-KR" altLang="en-US" dirty="0" smtClean="0"/>
              <a:t>조 고양이를 </a:t>
            </a:r>
            <a:r>
              <a:rPr lang="ko-KR" altLang="en-US" dirty="0" err="1" smtClean="0"/>
              <a:t>부탁캣</a:t>
            </a:r>
            <a:r>
              <a:rPr lang="ko-KR" altLang="en-US" dirty="0" smtClean="0"/>
              <a:t> 발표를 맡은 </a:t>
            </a:r>
            <a:r>
              <a:rPr lang="en-US" altLang="ko-KR" dirty="0" smtClean="0"/>
              <a:t>~~~ 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발표 시작하겠습니다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2AA3-10D0-4EBB-A4CD-4BFE87A797EE}" type="slidenum">
              <a:rPr lang="ko-KR" altLang="en-US" smtClean="0"/>
              <a:pPr/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1494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ko-KR" altLang="en-US" dirty="0" smtClean="0"/>
              <a:t>앞에 시연에서 보셨다시피 랭킹시스템과 구독을 통해 고양이를 공동 책임화하고 </a:t>
            </a:r>
            <a:r>
              <a:rPr lang="ko-KR" altLang="en-US" dirty="0" err="1" smtClean="0"/>
              <a:t>고양이에대해</a:t>
            </a:r>
            <a:r>
              <a:rPr lang="ko-KR" altLang="en-US" dirty="0" smtClean="0"/>
              <a:t> 정보공유를 함으로써</a:t>
            </a:r>
            <a:endParaRPr lang="en-US" altLang="ko-KR" dirty="0" smtClean="0"/>
          </a:p>
          <a:p>
            <a:pPr marL="0" indent="0">
              <a:buFontTx/>
              <a:buNone/>
            </a:pPr>
            <a:r>
              <a:rPr lang="ko-KR" altLang="en-US" dirty="0" smtClean="0"/>
              <a:t>체계적인 관리가 </a:t>
            </a:r>
            <a:r>
              <a:rPr lang="ko-KR" altLang="en-US" dirty="0" err="1" smtClean="0"/>
              <a:t>되게하려고</a:t>
            </a:r>
            <a:r>
              <a:rPr lang="ko-KR" altLang="en-US" dirty="0" smtClean="0"/>
              <a:t> 했습니다</a:t>
            </a:r>
            <a:r>
              <a:rPr lang="en-US" altLang="ko-KR" dirty="0" smtClean="0"/>
              <a:t>.</a:t>
            </a:r>
          </a:p>
          <a:p>
            <a:pPr marL="0" indent="0">
              <a:buFontTx/>
              <a:buNone/>
            </a:pPr>
            <a:endParaRPr lang="en-US" altLang="ko-KR" dirty="0" smtClean="0"/>
          </a:p>
          <a:p>
            <a:pPr marL="0" indent="0">
              <a:buFontTx/>
              <a:buNone/>
            </a:pPr>
            <a:r>
              <a:rPr lang="ko-KR" altLang="en-US" dirty="0" smtClean="0"/>
              <a:t>최종적으로 </a:t>
            </a:r>
            <a:endParaRPr lang="en-US" altLang="ko-KR" dirty="0" smtClean="0"/>
          </a:p>
          <a:p>
            <a:pPr marL="0" indent="0">
              <a:buFontTx/>
              <a:buNone/>
            </a:pPr>
            <a:r>
              <a:rPr lang="ko-KR" altLang="en-US" dirty="0" smtClean="0"/>
              <a:t>저희</a:t>
            </a:r>
            <a:r>
              <a:rPr lang="ko-KR" altLang="en-US" baseline="0" dirty="0" smtClean="0"/>
              <a:t> 프로젝트가</a:t>
            </a:r>
            <a:endParaRPr lang="en-US" altLang="ko-KR" dirty="0" smtClean="0"/>
          </a:p>
          <a:p>
            <a:pPr marL="0" indent="0">
              <a:buFontTx/>
              <a:buNone/>
            </a:pPr>
            <a:r>
              <a:rPr lang="ko-KR" altLang="en-US" dirty="0" err="1" smtClean="0"/>
              <a:t>길고양이를</a:t>
            </a:r>
            <a:r>
              <a:rPr lang="ko-KR" altLang="en-US" dirty="0" smtClean="0"/>
              <a:t> 둘러싼 갈등을 해소하고</a:t>
            </a:r>
            <a:endParaRPr lang="en-US" altLang="ko-KR" dirty="0" smtClean="0"/>
          </a:p>
          <a:p>
            <a:pPr marL="0" indent="0">
              <a:buFontTx/>
              <a:buNone/>
            </a:pPr>
            <a:r>
              <a:rPr lang="ko-KR" altLang="en-US" dirty="0" err="1" smtClean="0"/>
              <a:t>동물혐오을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감소시킬것이라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기대하고있습니다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2AA3-10D0-4EBB-A4CD-4BFE87A797E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815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2AA3-10D0-4EBB-A4CD-4BFE87A797EE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641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2AA3-10D0-4EBB-A4CD-4BFE87A797EE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8151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고양이는 </a:t>
            </a:r>
            <a:r>
              <a:rPr lang="ko-KR" altLang="en-US" dirty="0" err="1" smtClean="0"/>
              <a:t>폐경이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없기때문에</a:t>
            </a:r>
            <a:r>
              <a:rPr lang="ko-KR" altLang="en-US" dirty="0" smtClean="0"/>
              <a:t> 중성화를 꼭 시켜줘야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2AA3-10D0-4EBB-A4CD-4BFE87A797E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441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길 고양이란 도심지나 주택가에서 살아가는 고양이를 말합니다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길 고양이를 </a:t>
            </a:r>
            <a:r>
              <a:rPr lang="ko-KR" altLang="en-US" dirty="0" err="1" smtClean="0"/>
              <a:t>생각할때</a:t>
            </a:r>
            <a:r>
              <a:rPr lang="ko-KR" altLang="en-US" dirty="0" smtClean="0"/>
              <a:t> 어떤 생각이 드는지 지인들에게 물어봤습니다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어떤생각이</a:t>
            </a:r>
            <a:r>
              <a:rPr lang="ko-KR" altLang="en-US" dirty="0" smtClean="0"/>
              <a:t> 드세요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편안해보인다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귀여워요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눈이 무서워서 싫어요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밤에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우는게</a:t>
            </a:r>
            <a:r>
              <a:rPr lang="ko-KR" altLang="en-US" baseline="0" dirty="0" smtClean="0"/>
              <a:t> 시끄러워요 </a:t>
            </a:r>
            <a:r>
              <a:rPr lang="en-US" altLang="ko-KR" baseline="0" dirty="0" smtClean="0"/>
              <a:t>..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물론 다른 생각을 </a:t>
            </a:r>
            <a:r>
              <a:rPr lang="ko-KR" altLang="en-US" dirty="0" err="1" smtClean="0"/>
              <a:t>가지고있는</a:t>
            </a:r>
            <a:r>
              <a:rPr lang="ko-KR" altLang="en-US" dirty="0" smtClean="0"/>
              <a:t> 분들도 </a:t>
            </a:r>
            <a:r>
              <a:rPr lang="ko-KR" altLang="en-US" dirty="0" err="1" smtClean="0"/>
              <a:t>계실겁니다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각자</a:t>
            </a:r>
            <a:r>
              <a:rPr lang="ko-KR" altLang="en-US" baseline="0" dirty="0" smtClean="0"/>
              <a:t>만의 </a:t>
            </a:r>
            <a:r>
              <a:rPr lang="ko-KR" altLang="en-US" baseline="0" dirty="0" err="1" smtClean="0"/>
              <a:t>고양이에대한</a:t>
            </a:r>
            <a:r>
              <a:rPr lang="ko-KR" altLang="en-US" baseline="0" dirty="0" smtClean="0"/>
              <a:t> 인상을 가지고 </a:t>
            </a:r>
            <a:r>
              <a:rPr lang="ko-KR" altLang="en-US" baseline="0" dirty="0" err="1" smtClean="0"/>
              <a:t>있을겁니다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우리가 </a:t>
            </a:r>
            <a:r>
              <a:rPr lang="ko-KR" altLang="en-US" baseline="0" dirty="0" err="1" smtClean="0"/>
              <a:t>고양이에대해</a:t>
            </a:r>
            <a:r>
              <a:rPr lang="ko-KR" altLang="en-US" baseline="0" dirty="0" smtClean="0"/>
              <a:t> 얼마나 </a:t>
            </a:r>
            <a:r>
              <a:rPr lang="ko-KR" altLang="en-US" baseline="0" dirty="0" err="1" smtClean="0"/>
              <a:t>알고있을까요</a:t>
            </a:r>
            <a:r>
              <a:rPr lang="en-US" altLang="ko-KR" baseline="0" dirty="0" smtClean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2AA3-10D0-4EBB-A4CD-4BFE87A797EE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641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ko-KR" alt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고양이는 </a:t>
            </a:r>
            <a:r>
              <a:rPr lang="en-US" altLang="ko-K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4~10</a:t>
            </a:r>
            <a:r>
              <a:rPr lang="ko-KR" alt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주까지는 우유를 마셔도 되지만 그 이후에 우유를 마시면 염증과 소화장애를 </a:t>
            </a:r>
            <a:r>
              <a:rPr lang="ko-KR" alt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일으킬수있기때문에</a:t>
            </a:r>
            <a:r>
              <a:rPr lang="ko-KR" alt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마시면 안됩니다</a:t>
            </a:r>
            <a:r>
              <a:rPr lang="en-US" altLang="ko-K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2AA3-10D0-4EBB-A4CD-4BFE87A797EE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441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“</a:t>
            </a:r>
            <a:r>
              <a:rPr lang="ko-KR" altLang="en-US" dirty="0" err="1" smtClean="0"/>
              <a:t>길고양이는</a:t>
            </a:r>
            <a:r>
              <a:rPr lang="ko-KR" altLang="en-US" dirty="0" smtClean="0"/>
              <a:t> 밥을 알아서 </a:t>
            </a:r>
            <a:r>
              <a:rPr lang="ko-KR" altLang="en-US" dirty="0" err="1" smtClean="0"/>
              <a:t>먹을수있을까요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그렇지 않습니다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길에서 뚱뚱한 고양이들을 보더라도 </a:t>
            </a:r>
            <a:r>
              <a:rPr lang="ko-KR" altLang="en-US" dirty="0" err="1" smtClean="0"/>
              <a:t>먹지못해</a:t>
            </a:r>
            <a:r>
              <a:rPr lang="ko-KR" altLang="en-US" dirty="0" smtClean="0"/>
              <a:t> 몸이 부어서 </a:t>
            </a:r>
            <a:r>
              <a:rPr lang="ko-KR" altLang="en-US" dirty="0" err="1" smtClean="0"/>
              <a:t>커보이는</a:t>
            </a:r>
            <a:r>
              <a:rPr lang="ko-KR" altLang="en-US" dirty="0" smtClean="0"/>
              <a:t> 것 뿐입니다</a:t>
            </a:r>
            <a:r>
              <a:rPr lang="en-US" altLang="ko-KR" dirty="0" smtClean="0"/>
              <a:t>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2AA3-10D0-4EBB-A4CD-4BFE87A797EE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441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사실 </a:t>
            </a:r>
            <a:r>
              <a:rPr lang="ko-KR" altLang="en-US" dirty="0" err="1" smtClean="0"/>
              <a:t>길고양이는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50 60 </a:t>
            </a:r>
            <a:r>
              <a:rPr lang="ko-KR" altLang="en-US" dirty="0" smtClean="0"/>
              <a:t>년대 </a:t>
            </a:r>
            <a:r>
              <a:rPr lang="ko-KR" altLang="en-US" dirty="0" err="1" smtClean="0"/>
              <a:t>쥐박멸운동</a:t>
            </a:r>
            <a:r>
              <a:rPr lang="ko-KR" altLang="en-US" dirty="0" smtClean="0"/>
              <a:t> 당시</a:t>
            </a:r>
            <a:endParaRPr lang="en-US" altLang="ko-KR" dirty="0" smtClean="0"/>
          </a:p>
          <a:p>
            <a:r>
              <a:rPr lang="ko-KR" altLang="en-US" dirty="0" smtClean="0"/>
              <a:t>주택마다 고양이를 길렀는데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재개발로인해 아파트로 이사가면서 </a:t>
            </a:r>
            <a:r>
              <a:rPr lang="ko-KR" altLang="en-US" dirty="0" err="1" smtClean="0"/>
              <a:t>버려지게된</a:t>
            </a:r>
            <a:r>
              <a:rPr lang="ko-KR" altLang="en-US" dirty="0" smtClean="0"/>
              <a:t> 아이들입니다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2AA3-10D0-4EBB-A4CD-4BFE87A797E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441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이러한 </a:t>
            </a:r>
            <a:r>
              <a:rPr lang="ko-KR" altLang="en-US" dirty="0" err="1" smtClean="0"/>
              <a:t>길고양이들이</a:t>
            </a:r>
            <a:r>
              <a:rPr lang="ko-KR" altLang="en-US" dirty="0" smtClean="0"/>
              <a:t> 사회의 갈등 원인이 </a:t>
            </a:r>
            <a:r>
              <a:rPr lang="ko-KR" altLang="en-US" dirty="0" err="1" smtClean="0"/>
              <a:t>되고있습니다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2AA3-10D0-4EBB-A4CD-4BFE87A797E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441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길고양이들은</a:t>
            </a:r>
            <a:r>
              <a:rPr lang="ko-KR" altLang="en-US" dirty="0" smtClean="0"/>
              <a:t> 사람의 </a:t>
            </a:r>
            <a:r>
              <a:rPr lang="ko-KR" altLang="en-US" dirty="0" err="1" smtClean="0"/>
              <a:t>필요해의해</a:t>
            </a:r>
            <a:r>
              <a:rPr lang="ko-KR" altLang="en-US" dirty="0" smtClean="0"/>
              <a:t> 길러졌다 버려진 동물들입니다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그런 그들을 혐오하고 </a:t>
            </a:r>
            <a:r>
              <a:rPr lang="ko-KR" altLang="en-US" dirty="0" err="1" smtClean="0"/>
              <a:t>배척하는게</a:t>
            </a:r>
            <a:r>
              <a:rPr lang="ko-KR" altLang="en-US" dirty="0" smtClean="0"/>
              <a:t> 아니라 인도적인 도움을 </a:t>
            </a:r>
            <a:r>
              <a:rPr lang="ko-KR" altLang="en-US" dirty="0" err="1" smtClean="0"/>
              <a:t>줘야하지</a:t>
            </a:r>
            <a:r>
              <a:rPr lang="ko-KR" altLang="en-US" dirty="0" smtClean="0"/>
              <a:t> 않을까요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캣맘들</a:t>
            </a:r>
            <a:r>
              <a:rPr lang="ko-KR" altLang="en-US" dirty="0" smtClean="0"/>
              <a:t> 또한 밥만 </a:t>
            </a:r>
            <a:r>
              <a:rPr lang="ko-KR" altLang="en-US" dirty="0" err="1" smtClean="0"/>
              <a:t>주는것이</a:t>
            </a:r>
            <a:r>
              <a:rPr lang="ko-KR" altLang="en-US" dirty="0" smtClean="0"/>
              <a:t> 아니라 </a:t>
            </a:r>
            <a:r>
              <a:rPr lang="ko-KR" altLang="en-US" dirty="0" err="1" smtClean="0"/>
              <a:t>길고양이가</a:t>
            </a:r>
            <a:r>
              <a:rPr lang="ko-KR" altLang="en-US" dirty="0" smtClean="0"/>
              <a:t> 사람들과 </a:t>
            </a:r>
            <a:r>
              <a:rPr lang="ko-KR" altLang="en-US" dirty="0" err="1" smtClean="0"/>
              <a:t>공생할수있는</a:t>
            </a:r>
            <a:r>
              <a:rPr lang="ko-KR" altLang="en-US" dirty="0" smtClean="0"/>
              <a:t> 방법을 모색하는 사람이 </a:t>
            </a:r>
            <a:r>
              <a:rPr lang="ko-KR" altLang="en-US" dirty="0" err="1" smtClean="0"/>
              <a:t>되어야합니다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2AA3-10D0-4EBB-A4CD-4BFE87A797E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497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저희는 고양이를 좋아하는 사람과 그렇지 않은 사람들의 갈등을 해결하기 위한 해결책을 </a:t>
            </a:r>
            <a:r>
              <a:rPr lang="ko-KR" altLang="en-US" dirty="0" err="1" smtClean="0"/>
              <a:t>두가지로</a:t>
            </a:r>
            <a:r>
              <a:rPr lang="ko-KR" altLang="en-US" dirty="0" smtClean="0"/>
              <a:t> 생각했습니다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식사위치</a:t>
            </a:r>
            <a:r>
              <a:rPr lang="en-US" altLang="ko-KR" dirty="0" smtClean="0"/>
              <a:t>! </a:t>
            </a:r>
            <a:r>
              <a:rPr lang="ko-KR" altLang="en-US" dirty="0" smtClean="0"/>
              <a:t>중성화</a:t>
            </a:r>
            <a:r>
              <a:rPr lang="en-US" altLang="ko-KR" dirty="0" smtClean="0"/>
              <a:t>!</a:t>
            </a:r>
          </a:p>
          <a:p>
            <a:endParaRPr lang="en-US" altLang="ko-KR" dirty="0" smtClean="0"/>
          </a:p>
          <a:p>
            <a:pPr marL="228600" indent="-228600">
              <a:buAutoNum type="arabicPeriod"/>
            </a:pPr>
            <a:r>
              <a:rPr lang="ko-KR" altLang="en-US" baseline="0" dirty="0" smtClean="0"/>
              <a:t>정해진 식사위치에서 밥을 </a:t>
            </a:r>
            <a:r>
              <a:rPr lang="ko-KR" altLang="en-US" baseline="0" dirty="0" err="1" smtClean="0"/>
              <a:t>줘어야</a:t>
            </a:r>
            <a:r>
              <a:rPr lang="ko-KR" altLang="en-US" baseline="0" dirty="0" smtClean="0"/>
              <a:t> 체계적 관리가 되고 배설물과 소음으로 이웃에게 피해가 </a:t>
            </a:r>
            <a:r>
              <a:rPr lang="ko-KR" altLang="en-US" baseline="0" dirty="0" err="1" smtClean="0"/>
              <a:t>가지않는다</a:t>
            </a:r>
            <a:endParaRPr lang="en-US" altLang="ko-KR" baseline="0" dirty="0" smtClean="0"/>
          </a:p>
          <a:p>
            <a:pPr marL="228600" indent="-228600">
              <a:buAutoNum type="arabicPeriod"/>
            </a:pPr>
            <a:endParaRPr lang="en-US" altLang="ko-KR" baseline="0" dirty="0" smtClean="0"/>
          </a:p>
          <a:p>
            <a:pPr marL="228600" indent="-228600">
              <a:buAutoNum type="arabicPeriod"/>
            </a:pPr>
            <a:r>
              <a:rPr lang="ko-KR" altLang="en-US" baseline="0" dirty="0" smtClean="0"/>
              <a:t>고양이를 없애도 새로운 고양이가 </a:t>
            </a:r>
            <a:r>
              <a:rPr lang="ko-KR" altLang="en-US" baseline="0" dirty="0" err="1" smtClean="0"/>
              <a:t>들어오기때문에</a:t>
            </a:r>
            <a:r>
              <a:rPr lang="ko-KR" altLang="en-US" baseline="0" dirty="0" smtClean="0"/>
              <a:t> 고양이는 중성화가 최종적인 조치이다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2AA3-10D0-4EBB-A4CD-4BFE87A797E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441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 smtClean="0"/>
              <a:t>이러한 두 가지 해결책을 고려하여 만든 저희의 프로젝트를 소개해드리겠습니다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2AA3-10D0-4EBB-A4CD-4BFE87A797E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815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1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C7EEFBFE-8DD2-4722-9615-FBDA36F903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C7EEFBFE-8DD2-4722-9615-FBDA36F903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C7EEFBFE-8DD2-4722-9615-FBDA36F903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C7EEFBFE-8DD2-4722-9615-FBDA36F903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7"/>
            <a:ext cx="7772400" cy="102155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1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7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8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C7EEFBFE-8DD2-4722-9615-FBDA36F903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C7EEFBFE-8DD2-4722-9615-FBDA36F903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4" indent="0">
              <a:buNone/>
              <a:defRPr sz="2000" b="1"/>
            </a:lvl2pPr>
            <a:lvl3pPr marL="914309" indent="0">
              <a:buNone/>
              <a:defRPr sz="1800" b="1"/>
            </a:lvl3pPr>
            <a:lvl4pPr marL="1371463" indent="0">
              <a:buNone/>
              <a:defRPr sz="1600" b="1"/>
            </a:lvl4pPr>
            <a:lvl5pPr marL="1828617" indent="0">
              <a:buNone/>
              <a:defRPr sz="1600" b="1"/>
            </a:lvl5pPr>
            <a:lvl6pPr marL="2285771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4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4" indent="0">
              <a:buNone/>
              <a:defRPr sz="2000" b="1"/>
            </a:lvl2pPr>
            <a:lvl3pPr marL="914309" indent="0">
              <a:buNone/>
              <a:defRPr sz="1800" b="1"/>
            </a:lvl3pPr>
            <a:lvl4pPr marL="1371463" indent="0">
              <a:buNone/>
              <a:defRPr sz="1600" b="1"/>
            </a:lvl4pPr>
            <a:lvl5pPr marL="1828617" indent="0">
              <a:buNone/>
              <a:defRPr sz="1600" b="1"/>
            </a:lvl5pPr>
            <a:lvl6pPr marL="2285771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4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C7EEFBFE-8DD2-4722-9615-FBDA36F903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C7EEFBFE-8DD2-4722-9615-FBDA36F903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C7EEFBFE-8DD2-4722-9615-FBDA36F903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3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3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54" indent="0">
              <a:buNone/>
              <a:defRPr sz="1200"/>
            </a:lvl2pPr>
            <a:lvl3pPr marL="914309" indent="0">
              <a:buNone/>
              <a:defRPr sz="1000"/>
            </a:lvl3pPr>
            <a:lvl4pPr marL="1371463" indent="0">
              <a:buNone/>
              <a:defRPr sz="900"/>
            </a:lvl4pPr>
            <a:lvl5pPr marL="1828617" indent="0">
              <a:buNone/>
              <a:defRPr sz="900"/>
            </a:lvl5pPr>
            <a:lvl6pPr marL="2285771" indent="0">
              <a:buNone/>
              <a:defRPr sz="900"/>
            </a:lvl6pPr>
            <a:lvl7pPr marL="2742926" indent="0">
              <a:buNone/>
              <a:defRPr sz="900"/>
            </a:lvl7pPr>
            <a:lvl8pPr marL="3200080" indent="0">
              <a:buNone/>
              <a:defRPr sz="900"/>
            </a:lvl8pPr>
            <a:lvl9pPr marL="3657234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C7EEFBFE-8DD2-4722-9615-FBDA36F903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9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9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54" indent="0">
              <a:buNone/>
              <a:defRPr sz="2800"/>
            </a:lvl2pPr>
            <a:lvl3pPr marL="914309" indent="0">
              <a:buNone/>
              <a:defRPr sz="2400"/>
            </a:lvl3pPr>
            <a:lvl4pPr marL="1371463" indent="0">
              <a:buNone/>
              <a:defRPr sz="2000"/>
            </a:lvl4pPr>
            <a:lvl5pPr marL="1828617" indent="0">
              <a:buNone/>
              <a:defRPr sz="2000"/>
            </a:lvl5pPr>
            <a:lvl6pPr marL="2285771" indent="0">
              <a:buNone/>
              <a:defRPr sz="2000"/>
            </a:lvl6pPr>
            <a:lvl7pPr marL="2742926" indent="0">
              <a:buNone/>
              <a:defRPr sz="2000"/>
            </a:lvl7pPr>
            <a:lvl8pPr marL="3200080" indent="0">
              <a:buNone/>
              <a:defRPr sz="2000"/>
            </a:lvl8pPr>
            <a:lvl9pPr marL="3657234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9" y="4025504"/>
            <a:ext cx="5486400" cy="603646"/>
          </a:xfrm>
        </p:spPr>
        <p:txBody>
          <a:bodyPr/>
          <a:lstStyle>
            <a:lvl1pPr marL="0" indent="0">
              <a:buNone/>
              <a:defRPr sz="1400"/>
            </a:lvl1pPr>
            <a:lvl2pPr marL="457154" indent="0">
              <a:buNone/>
              <a:defRPr sz="1200"/>
            </a:lvl2pPr>
            <a:lvl3pPr marL="914309" indent="0">
              <a:buNone/>
              <a:defRPr sz="1000"/>
            </a:lvl3pPr>
            <a:lvl4pPr marL="1371463" indent="0">
              <a:buNone/>
              <a:defRPr sz="900"/>
            </a:lvl4pPr>
            <a:lvl5pPr marL="1828617" indent="0">
              <a:buNone/>
              <a:defRPr sz="900"/>
            </a:lvl5pPr>
            <a:lvl6pPr marL="2285771" indent="0">
              <a:buNone/>
              <a:defRPr sz="900"/>
            </a:lvl6pPr>
            <a:lvl7pPr marL="2742926" indent="0">
              <a:buNone/>
              <a:defRPr sz="900"/>
            </a:lvl7pPr>
            <a:lvl8pPr marL="3200080" indent="0">
              <a:buNone/>
              <a:defRPr sz="900"/>
            </a:lvl8pPr>
            <a:lvl9pPr marL="3657234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 lIns="91431" tIns="45715" rIns="91431" bIns="45715"/>
          <a:lstStyle/>
          <a:p>
            <a:fld id="{C7EEFBFE-8DD2-4722-9615-FBDA36F903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1" y="205979"/>
            <a:ext cx="8229600" cy="857250"/>
          </a:xfrm>
          <a:prstGeom prst="rect">
            <a:avLst/>
          </a:prstGeom>
        </p:spPr>
        <p:txBody>
          <a:bodyPr vert="horz" lIns="91431" tIns="45715" rIns="91431" bIns="45715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1" y="1200150"/>
            <a:ext cx="8229600" cy="3394472"/>
          </a:xfrm>
          <a:prstGeom prst="rect">
            <a:avLst/>
          </a:prstGeom>
        </p:spPr>
        <p:txBody>
          <a:bodyPr vert="horz" lIns="91431" tIns="45715" rIns="91431" bIns="45715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31" tIns="45715" rIns="91431" bIns="4571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</p:spPr>
        <p:txBody>
          <a:bodyPr vert="horz" lIns="91431" tIns="45715" rIns="91431" bIns="4571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5"/>
          <p:cNvSpPr txBox="1">
            <a:spLocks/>
          </p:cNvSpPr>
          <p:nvPr/>
        </p:nvSpPr>
        <p:spPr>
          <a:xfrm>
            <a:off x="179512" y="4867909"/>
            <a:ext cx="1928826" cy="188118"/>
          </a:xfrm>
          <a:prstGeom prst="rect">
            <a:avLst/>
          </a:prstGeom>
        </p:spPr>
        <p:txBody>
          <a:bodyPr vert="horz" lIns="91431" tIns="45715" rIns="91431" bIns="45715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algn="l">
              <a:defRPr/>
            </a:pPr>
            <a:fld id="{EC0BB0C5-6955-4F9B-BA60-58E2367A55EF}" type="slidenum">
              <a:rPr lang="ko-KR" altLang="en-US" sz="9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pPr algn="l">
                <a:defRPr/>
              </a:pPr>
              <a:t>‹#›</a:t>
            </a:fld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914309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6" indent="-342866" algn="l" defTabSz="914309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76" indent="-285722" algn="l" defTabSz="914309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7" algn="l" defTabSz="914309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7" algn="l" defTabSz="914309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4" indent="-228577" algn="l" defTabSz="914309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7" algn="l" defTabSz="91430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3" indent="-228577" algn="l" defTabSz="91430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914309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09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png"/><Relationship Id="rId18" Type="http://schemas.openxmlformats.org/officeDocument/2006/relationships/image" Target="../media/image35.png"/><Relationship Id="rId3" Type="http://schemas.openxmlformats.org/officeDocument/2006/relationships/image" Target="../media/image23.jpg"/><Relationship Id="rId21" Type="http://schemas.microsoft.com/office/2007/relationships/hdphoto" Target="../media/hdphoto6.wdp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17" Type="http://schemas.microsoft.com/office/2007/relationships/hdphoto" Target="../media/hdphoto4.wdp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4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jpeg"/><Relationship Id="rId11" Type="http://schemas.microsoft.com/office/2007/relationships/hdphoto" Target="../media/hdphoto2.wdp"/><Relationship Id="rId24" Type="http://schemas.openxmlformats.org/officeDocument/2006/relationships/image" Target="../media/image38.png"/><Relationship Id="rId5" Type="http://schemas.openxmlformats.org/officeDocument/2006/relationships/image" Target="../media/image25.png"/><Relationship Id="rId15" Type="http://schemas.microsoft.com/office/2007/relationships/hdphoto" Target="../media/hdphoto3.wdp"/><Relationship Id="rId23" Type="http://schemas.microsoft.com/office/2007/relationships/hdphoto" Target="../media/hdphoto7.wdp"/><Relationship Id="rId10" Type="http://schemas.openxmlformats.org/officeDocument/2006/relationships/image" Target="../media/image30.png"/><Relationship Id="rId19" Type="http://schemas.microsoft.com/office/2007/relationships/hdphoto" Target="../media/hdphoto5.wdp"/><Relationship Id="rId4" Type="http://schemas.openxmlformats.org/officeDocument/2006/relationships/image" Target="../media/image24.jpeg"/><Relationship Id="rId9" Type="http://schemas.openxmlformats.org/officeDocument/2006/relationships/image" Target="../media/image29.png"/><Relationship Id="rId14" Type="http://schemas.openxmlformats.org/officeDocument/2006/relationships/image" Target="../media/image33.png"/><Relationship Id="rId22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4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2627784" y="1977685"/>
            <a:ext cx="3888432" cy="1502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1" tIns="45715" rIns="91431" bIns="45715">
            <a:spAutoFit/>
          </a:bodyPr>
          <a:lstStyle/>
          <a:p>
            <a:pPr algn="ctr">
              <a:lnSpc>
                <a:spcPts val="5500"/>
              </a:lnSpc>
            </a:pPr>
            <a:endParaRPr lang="en-US" altLang="ko-KR" sz="6000" dirty="0" smtClean="0">
              <a:solidFill>
                <a:schemeClr val="tx1">
                  <a:lumMod val="85000"/>
                  <a:lumOff val="15000"/>
                </a:schemeClr>
              </a:solidFill>
              <a:latin typeface="타이포_파피루스 EB" pitchFamily="18" charset="-127"/>
              <a:ea typeface="타이포_파피루스 EB" pitchFamily="18" charset="-127"/>
            </a:endParaRPr>
          </a:p>
          <a:p>
            <a:pPr algn="ctr">
              <a:lnSpc>
                <a:spcPts val="5500"/>
              </a:lnSpc>
            </a:pPr>
            <a:r>
              <a:rPr lang="ko-KR" altLang="en-US" sz="6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타이포_파피루스 EB" pitchFamily="18" charset="-127"/>
                <a:ea typeface="타이포_파피루스 EB" pitchFamily="18" charset="-127"/>
              </a:rPr>
              <a:t>고양이를 </a:t>
            </a:r>
            <a:r>
              <a:rPr lang="ko-KR" altLang="en-US" sz="6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타이포_파피루스 EB" pitchFamily="18" charset="-127"/>
                <a:ea typeface="타이포_파피루스 EB" pitchFamily="18" charset="-127"/>
              </a:rPr>
              <a:t>부탁캣</a:t>
            </a:r>
            <a:endParaRPr lang="ko-KR" altLang="en-US" sz="6000" dirty="0" smtClean="0">
              <a:solidFill>
                <a:schemeClr val="tx1">
                  <a:lumMod val="85000"/>
                  <a:lumOff val="15000"/>
                </a:schemeClr>
              </a:solidFill>
              <a:latin typeface="타이포_파피루스 EB" pitchFamily="18" charset="-127"/>
              <a:ea typeface="타이포_파피루스 EB" pitchFamily="18" charset="-127"/>
            </a:endParaRPr>
          </a:p>
        </p:txBody>
      </p:sp>
      <p:sp>
        <p:nvSpPr>
          <p:cNvPr id="12" name="TextBox 25"/>
          <p:cNvSpPr txBox="1">
            <a:spLocks noChangeArrowheads="1"/>
          </p:cNvSpPr>
          <p:nvPr/>
        </p:nvSpPr>
        <p:spPr bwMode="auto">
          <a:xfrm>
            <a:off x="5436096" y="3520638"/>
            <a:ext cx="3096344" cy="923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1" tIns="45715" rIns="91431" bIns="45715">
            <a:spAutoFit/>
          </a:bodyPr>
          <a:lstStyle/>
          <a:p>
            <a:pPr algn="ctr"/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타이포_파피루스 EB" pitchFamily="18" charset="-127"/>
              <a:ea typeface="타이포_파피루스 EB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타이포_파피루스 EB" pitchFamily="18" charset="-127"/>
                <a:ea typeface="타이포_파피루스 EB" pitchFamily="18" charset="-127"/>
              </a:rPr>
              <a:t>Made by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타이포_파피루스 EB" pitchFamily="18" charset="-127"/>
                <a:ea typeface="타이포_파피루스 EB" pitchFamily="18" charset="-127"/>
              </a:rPr>
              <a:t>서울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타이포_파피루스 EB" pitchFamily="18" charset="-127"/>
                <a:ea typeface="타이포_파피루스 EB" pitchFamily="18" charset="-127"/>
              </a:rPr>
              <a:t>2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타이포_파피루스 EB" pitchFamily="18" charset="-127"/>
                <a:ea typeface="타이포_파피루스 EB" pitchFamily="18" charset="-127"/>
              </a:rPr>
              <a:t>반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타이포_파피루스 EB" pitchFamily="18" charset="-127"/>
                <a:ea typeface="타이포_파피루스 EB" pitchFamily="18" charset="-127"/>
              </a:rPr>
              <a:t>9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타이포_파피루스 EB" pitchFamily="18" charset="-127"/>
                <a:ea typeface="타이포_파피루스 EB" pitchFamily="18" charset="-127"/>
              </a:rPr>
              <a:t>조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타이포_파피루스 EB" pitchFamily="18" charset="-127"/>
              <a:ea typeface="타이포_파피루스 EB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타이포_파피루스 EB" pitchFamily="18" charset="-127"/>
                <a:ea typeface="타이포_파피루스 EB" pitchFamily="18" charset="-127"/>
              </a:rPr>
              <a:t>(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타이포_파피루스 EB" pitchFamily="18" charset="-127"/>
                <a:ea typeface="타이포_파피루스 EB" pitchFamily="18" charset="-127"/>
              </a:rPr>
              <a:t>전경윤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타이포_파피루스 EB" pitchFamily="18" charset="-127"/>
                <a:ea typeface="타이포_파피루스 EB" pitchFamily="18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타이포_파피루스 EB" pitchFamily="18" charset="-127"/>
                <a:ea typeface="타이포_파피루스 EB" pitchFamily="18" charset="-127"/>
              </a:rPr>
              <a:t>채상훈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타이포_파피루스 EB" pitchFamily="18" charset="-127"/>
                <a:ea typeface="타이포_파피루스 EB" pitchFamily="18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타이포_파피루스 EB" pitchFamily="18" charset="-127"/>
                <a:ea typeface="타이포_파피루스 EB" pitchFamily="18" charset="-127"/>
              </a:rPr>
              <a:t>박신원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타이포_파피루스 EB" pitchFamily="18" charset="-127"/>
                <a:ea typeface="타이포_파피루스 EB" pitchFamily="18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타이포_파피루스 EB" pitchFamily="18" charset="-127"/>
                <a:ea typeface="타이포_파피루스 EB" pitchFamily="18" charset="-127"/>
              </a:rPr>
              <a:t>한승민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타이포_파피루스 EB" pitchFamily="18" charset="-127"/>
                <a:ea typeface="타이포_파피루스 EB" pitchFamily="18" charset="-127"/>
              </a:rPr>
              <a:t>,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타이포_파피루스 EB" pitchFamily="18" charset="-127"/>
                <a:ea typeface="타이포_파피루스 EB" pitchFamily="18" charset="-127"/>
              </a:rPr>
              <a:t>이한얼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타이포_파피루스 EB" pitchFamily="18" charset="-127"/>
                <a:ea typeface="타이포_파피루스 EB" pitchFamily="18" charset="-127"/>
              </a:rPr>
              <a:t>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타이포_파피루스 EB" pitchFamily="18" charset="-127"/>
                <a:ea typeface="타이포_파피루스 EB" pitchFamily="18" charset="-127"/>
              </a:rPr>
              <a:t>)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2" b="100000" l="0" r="100000">
                        <a14:foregroundMark x1="28302" y1="41346" x2="28302" y2="41346"/>
                        <a14:foregroundMark x1="46226" y1="24038" x2="46226" y2="24038"/>
                        <a14:foregroundMark x1="27358" y1="14423" x2="27358" y2="14423"/>
                        <a14:foregroundMark x1="14151" y1="21154" x2="14151" y2="21154"/>
                        <a14:foregroundMark x1="9434" y1="43269" x2="9434" y2="43269"/>
                        <a14:backgroundMark x1="68868" y1="79808" x2="68868" y2="798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149" y="1747687"/>
            <a:ext cx="1120770" cy="824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25"/>
          <p:cNvSpPr txBox="1">
            <a:spLocks noChangeArrowheads="1"/>
          </p:cNvSpPr>
          <p:nvPr/>
        </p:nvSpPr>
        <p:spPr bwMode="auto">
          <a:xfrm>
            <a:off x="107504" y="51470"/>
            <a:ext cx="2448272" cy="707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1" tIns="45715" rIns="91431" bIns="45715">
            <a:spAutoFit/>
          </a:bodyPr>
          <a:lstStyle/>
          <a:p>
            <a:r>
              <a:rPr lang="ko-KR" altLang="en-US" sz="4000" b="1" dirty="0" smtClean="0">
                <a:latin typeface="타이포_파피루스 EB" pitchFamily="18" charset="-127"/>
                <a:ea typeface="타이포_파피루스 EB" pitchFamily="18" charset="-127"/>
              </a:rPr>
              <a:t>시 연</a:t>
            </a:r>
            <a:endParaRPr lang="en-US" altLang="ko-KR" sz="4000" b="1" dirty="0" smtClean="0">
              <a:latin typeface="타이포_파피루스 EB" pitchFamily="18" charset="-127"/>
              <a:ea typeface="타이포_파피루스 E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91806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3" descr="C:\Users\multicampus\Desktop\꿩\최종PPT\고화질냥\잠냥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10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타원 30"/>
          <p:cNvSpPr/>
          <p:nvPr/>
        </p:nvSpPr>
        <p:spPr>
          <a:xfrm>
            <a:off x="251520" y="1923678"/>
            <a:ext cx="1728192" cy="1728192"/>
          </a:xfrm>
          <a:prstGeom prst="ellipse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2746386" y="1653649"/>
            <a:ext cx="2257662" cy="2214246"/>
          </a:xfrm>
          <a:prstGeom prst="ellipse">
            <a:avLst/>
          </a:prstGeom>
          <a:solidFill>
            <a:srgbClr val="6A94A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5580113" y="1203598"/>
            <a:ext cx="3312367" cy="3168352"/>
          </a:xfrm>
          <a:prstGeom prst="ellipse">
            <a:avLst/>
          </a:prstGeom>
          <a:solidFill>
            <a:srgbClr val="EA437E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25"/>
          <p:cNvSpPr txBox="1">
            <a:spLocks noChangeArrowheads="1"/>
          </p:cNvSpPr>
          <p:nvPr/>
        </p:nvSpPr>
        <p:spPr bwMode="auto">
          <a:xfrm>
            <a:off x="215516" y="2272685"/>
            <a:ext cx="1800200" cy="120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1" tIns="45715" rIns="91431" bIns="45715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타이포_파피루스 EB" pitchFamily="18" charset="-127"/>
                <a:ea typeface="타이포_파피루스 EB" pitchFamily="18" charset="-127"/>
              </a:rPr>
              <a:t>고양이 </a:t>
            </a:r>
            <a:r>
              <a:rPr lang="ko-KR" altLang="en-US" sz="2400" dirty="0" smtClean="0">
                <a:solidFill>
                  <a:schemeClr val="bg1"/>
                </a:solidFill>
                <a:latin typeface="타이포_파피루스 EB" pitchFamily="18" charset="-127"/>
                <a:ea typeface="타이포_파피루스 EB" pitchFamily="18" charset="-127"/>
              </a:rPr>
              <a:t>책임화</a:t>
            </a:r>
            <a:endParaRPr lang="en-US" altLang="ko-KR" sz="2400" dirty="0" smtClean="0">
              <a:solidFill>
                <a:schemeClr val="bg1"/>
              </a:solidFill>
              <a:latin typeface="타이포_파피루스 EB" pitchFamily="18" charset="-127"/>
              <a:ea typeface="타이포_파피루스 EB" pitchFamily="18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타이포_파피루스 EB" pitchFamily="18" charset="-127"/>
                <a:ea typeface="타이포_파피루스 EB" pitchFamily="18" charset="-127"/>
              </a:rPr>
              <a:t>&amp;</a:t>
            </a:r>
            <a:endParaRPr lang="en-US" altLang="ko-KR" sz="2400" dirty="0" smtClean="0">
              <a:solidFill>
                <a:schemeClr val="bg1"/>
              </a:solidFill>
              <a:latin typeface="타이포_파피루스 EB" pitchFamily="18" charset="-127"/>
              <a:ea typeface="타이포_파피루스 EB" pitchFamily="18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타이포_파피루스 EB" pitchFamily="18" charset="-127"/>
                <a:ea typeface="타이포_파피루스 EB" pitchFamily="18" charset="-127"/>
              </a:rPr>
              <a:t>정보 공유</a:t>
            </a:r>
            <a:endParaRPr lang="en-US" altLang="ko-KR" sz="2400" dirty="0" smtClean="0">
              <a:solidFill>
                <a:schemeClr val="bg1"/>
              </a:solidFill>
              <a:latin typeface="타이포_파피루스 EB" pitchFamily="18" charset="-127"/>
              <a:ea typeface="타이포_파피루스 EB" pitchFamily="18" charset="-127"/>
            </a:endParaRPr>
          </a:p>
        </p:txBody>
      </p:sp>
      <p:sp>
        <p:nvSpPr>
          <p:cNvPr id="41" name="TextBox 25"/>
          <p:cNvSpPr txBox="1">
            <a:spLocks noChangeArrowheads="1"/>
          </p:cNvSpPr>
          <p:nvPr/>
        </p:nvSpPr>
        <p:spPr bwMode="auto">
          <a:xfrm>
            <a:off x="2843808" y="2427734"/>
            <a:ext cx="2088232" cy="707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1" tIns="45715" rIns="91431" bIns="45715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타이포_파피루스 EB" pitchFamily="18" charset="-127"/>
                <a:ea typeface="타이포_파피루스 EB" pitchFamily="18" charset="-127"/>
              </a:rPr>
              <a:t>체계적 관리</a:t>
            </a:r>
            <a:endParaRPr lang="en-US" altLang="ko-KR" sz="4000" dirty="0" smtClean="0">
              <a:solidFill>
                <a:schemeClr val="bg1"/>
              </a:solidFill>
              <a:latin typeface="타이포_파피루스 EB" pitchFamily="18" charset="-127"/>
              <a:ea typeface="타이포_파피루스 EB" pitchFamily="18" charset="-127"/>
            </a:endParaRPr>
          </a:p>
        </p:txBody>
      </p:sp>
      <p:sp>
        <p:nvSpPr>
          <p:cNvPr id="42" name="TextBox 25"/>
          <p:cNvSpPr txBox="1">
            <a:spLocks noChangeArrowheads="1"/>
          </p:cNvSpPr>
          <p:nvPr/>
        </p:nvSpPr>
        <p:spPr bwMode="auto">
          <a:xfrm>
            <a:off x="5796136" y="1995686"/>
            <a:ext cx="2952328" cy="1754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1" tIns="45715" rIns="91431" bIns="45715">
            <a:spAutoFit/>
          </a:bodyPr>
          <a:lstStyle/>
          <a:p>
            <a:pPr algn="ctr"/>
            <a:r>
              <a:rPr lang="ko-KR" altLang="en-US" sz="5400" dirty="0" smtClean="0">
                <a:solidFill>
                  <a:schemeClr val="bg1"/>
                </a:solidFill>
                <a:latin typeface="타이포_파피루스 EB" pitchFamily="18" charset="-127"/>
                <a:ea typeface="타이포_파피루스 EB" pitchFamily="18" charset="-127"/>
              </a:rPr>
              <a:t>갈등해소</a:t>
            </a:r>
            <a:endParaRPr lang="en-US" altLang="ko-KR" sz="5400" dirty="0">
              <a:solidFill>
                <a:schemeClr val="bg1"/>
              </a:solidFill>
              <a:latin typeface="타이포_파피루스 EB" pitchFamily="18" charset="-127"/>
              <a:ea typeface="타이포_파피루스 EB" pitchFamily="18" charset="-127"/>
            </a:endParaRPr>
          </a:p>
          <a:p>
            <a:pPr algn="ctr"/>
            <a:r>
              <a:rPr lang="ko-KR" altLang="en-US" sz="5400" dirty="0" smtClean="0">
                <a:solidFill>
                  <a:schemeClr val="bg1"/>
                </a:solidFill>
                <a:latin typeface="타이포_파피루스 EB" pitchFamily="18" charset="-127"/>
                <a:ea typeface="타이포_파피루스 EB" pitchFamily="18" charset="-127"/>
              </a:rPr>
              <a:t>동물혐오 감소</a:t>
            </a:r>
            <a:endParaRPr lang="en-US" altLang="ko-KR" sz="5400" dirty="0" smtClean="0">
              <a:solidFill>
                <a:schemeClr val="bg1"/>
              </a:solidFill>
              <a:latin typeface="타이포_파피루스 EB" pitchFamily="18" charset="-127"/>
              <a:ea typeface="타이포_파피루스 EB" pitchFamily="18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2195736" y="2641508"/>
            <a:ext cx="288033" cy="290282"/>
            <a:chOff x="2411760" y="3185973"/>
            <a:chExt cx="288033" cy="387043"/>
          </a:xfrm>
        </p:grpSpPr>
        <p:grpSp>
          <p:nvGrpSpPr>
            <p:cNvPr id="20" name="그룹 19"/>
            <p:cNvGrpSpPr/>
            <p:nvPr/>
          </p:nvGrpSpPr>
          <p:grpSpPr>
            <a:xfrm>
              <a:off x="2411760" y="3257981"/>
              <a:ext cx="237203" cy="315035"/>
              <a:chOff x="4283968" y="4725144"/>
              <a:chExt cx="144016" cy="216024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4283968" y="4725144"/>
                <a:ext cx="144016" cy="144016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 flipV="1">
                <a:off x="4283968" y="4869160"/>
                <a:ext cx="144016" cy="7200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그룹 20"/>
            <p:cNvGrpSpPr/>
            <p:nvPr/>
          </p:nvGrpSpPr>
          <p:grpSpPr>
            <a:xfrm>
              <a:off x="2411761" y="3212976"/>
              <a:ext cx="237203" cy="315035"/>
              <a:chOff x="4283968" y="4725144"/>
              <a:chExt cx="144016" cy="216024"/>
            </a:xfrm>
          </p:grpSpPr>
          <p:cxnSp>
            <p:nvCxnSpPr>
              <p:cNvPr id="22" name="직선 연결선 21"/>
              <p:cNvCxnSpPr/>
              <p:nvPr/>
            </p:nvCxnSpPr>
            <p:spPr>
              <a:xfrm>
                <a:off x="4283968" y="4725144"/>
                <a:ext cx="144016" cy="144016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 flipV="1">
                <a:off x="4283968" y="4869160"/>
                <a:ext cx="144016" cy="7200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/>
            <p:cNvGrpSpPr/>
            <p:nvPr/>
          </p:nvGrpSpPr>
          <p:grpSpPr>
            <a:xfrm>
              <a:off x="2462590" y="3212976"/>
              <a:ext cx="237203" cy="315035"/>
              <a:chOff x="4283968" y="4725144"/>
              <a:chExt cx="144016" cy="216024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4283968" y="4725144"/>
                <a:ext cx="144016" cy="144016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 flipV="1">
                <a:off x="4283968" y="4869160"/>
                <a:ext cx="144016" cy="7200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그룹 35"/>
            <p:cNvGrpSpPr/>
            <p:nvPr/>
          </p:nvGrpSpPr>
          <p:grpSpPr>
            <a:xfrm>
              <a:off x="2411760" y="3185973"/>
              <a:ext cx="237203" cy="315035"/>
              <a:chOff x="4283968" y="4725144"/>
              <a:chExt cx="144016" cy="216024"/>
            </a:xfrm>
          </p:grpSpPr>
          <p:cxnSp>
            <p:nvCxnSpPr>
              <p:cNvPr id="37" name="직선 연결선 36"/>
              <p:cNvCxnSpPr/>
              <p:nvPr/>
            </p:nvCxnSpPr>
            <p:spPr>
              <a:xfrm>
                <a:off x="4283968" y="4725144"/>
                <a:ext cx="144016" cy="144016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 flipV="1">
                <a:off x="4283968" y="4869160"/>
                <a:ext cx="144016" cy="7200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그룹 42"/>
            <p:cNvGrpSpPr/>
            <p:nvPr/>
          </p:nvGrpSpPr>
          <p:grpSpPr>
            <a:xfrm>
              <a:off x="2462589" y="3185973"/>
              <a:ext cx="237203" cy="315035"/>
              <a:chOff x="4283968" y="4725144"/>
              <a:chExt cx="144016" cy="216024"/>
            </a:xfrm>
          </p:grpSpPr>
          <p:cxnSp>
            <p:nvCxnSpPr>
              <p:cNvPr id="44" name="직선 연결선 43"/>
              <p:cNvCxnSpPr/>
              <p:nvPr/>
            </p:nvCxnSpPr>
            <p:spPr>
              <a:xfrm>
                <a:off x="4283968" y="4725144"/>
                <a:ext cx="144016" cy="144016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 flipV="1">
                <a:off x="4283968" y="4869160"/>
                <a:ext cx="144016" cy="7200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7" name="그룹 46"/>
          <p:cNvGrpSpPr/>
          <p:nvPr/>
        </p:nvGrpSpPr>
        <p:grpSpPr>
          <a:xfrm>
            <a:off x="5076057" y="2625757"/>
            <a:ext cx="288033" cy="290282"/>
            <a:chOff x="2411760" y="3185973"/>
            <a:chExt cx="288033" cy="387043"/>
          </a:xfrm>
        </p:grpSpPr>
        <p:grpSp>
          <p:nvGrpSpPr>
            <p:cNvPr id="48" name="그룹 47"/>
            <p:cNvGrpSpPr/>
            <p:nvPr/>
          </p:nvGrpSpPr>
          <p:grpSpPr>
            <a:xfrm>
              <a:off x="2411760" y="3257981"/>
              <a:ext cx="237203" cy="315035"/>
              <a:chOff x="4283968" y="4725144"/>
              <a:chExt cx="144016" cy="216024"/>
            </a:xfrm>
          </p:grpSpPr>
          <p:cxnSp>
            <p:nvCxnSpPr>
              <p:cNvPr id="61" name="직선 연결선 60"/>
              <p:cNvCxnSpPr/>
              <p:nvPr/>
            </p:nvCxnSpPr>
            <p:spPr>
              <a:xfrm>
                <a:off x="4283968" y="4725144"/>
                <a:ext cx="144016" cy="144016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/>
              <p:cNvCxnSpPr/>
              <p:nvPr/>
            </p:nvCxnSpPr>
            <p:spPr>
              <a:xfrm flipV="1">
                <a:off x="4283968" y="4869160"/>
                <a:ext cx="144016" cy="7200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그룹 48"/>
            <p:cNvGrpSpPr/>
            <p:nvPr/>
          </p:nvGrpSpPr>
          <p:grpSpPr>
            <a:xfrm>
              <a:off x="2411761" y="3212976"/>
              <a:ext cx="237203" cy="315035"/>
              <a:chOff x="4283968" y="4725144"/>
              <a:chExt cx="144016" cy="216024"/>
            </a:xfrm>
          </p:grpSpPr>
          <p:cxnSp>
            <p:nvCxnSpPr>
              <p:cNvPr id="59" name="직선 연결선 58"/>
              <p:cNvCxnSpPr/>
              <p:nvPr/>
            </p:nvCxnSpPr>
            <p:spPr>
              <a:xfrm>
                <a:off x="4283968" y="4725144"/>
                <a:ext cx="144016" cy="144016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/>
              <p:nvPr/>
            </p:nvCxnSpPr>
            <p:spPr>
              <a:xfrm flipV="1">
                <a:off x="4283968" y="4869160"/>
                <a:ext cx="144016" cy="7200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그룹 49"/>
            <p:cNvGrpSpPr/>
            <p:nvPr/>
          </p:nvGrpSpPr>
          <p:grpSpPr>
            <a:xfrm>
              <a:off x="2462590" y="3212976"/>
              <a:ext cx="237203" cy="315035"/>
              <a:chOff x="4283968" y="4725144"/>
              <a:chExt cx="144016" cy="216024"/>
            </a:xfrm>
          </p:grpSpPr>
          <p:cxnSp>
            <p:nvCxnSpPr>
              <p:cNvPr id="57" name="직선 연결선 56"/>
              <p:cNvCxnSpPr/>
              <p:nvPr/>
            </p:nvCxnSpPr>
            <p:spPr>
              <a:xfrm>
                <a:off x="4283968" y="4725144"/>
                <a:ext cx="144016" cy="144016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>
              <a:xfrm flipV="1">
                <a:off x="4283968" y="4869160"/>
                <a:ext cx="144016" cy="7200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그룹 50"/>
            <p:cNvGrpSpPr/>
            <p:nvPr/>
          </p:nvGrpSpPr>
          <p:grpSpPr>
            <a:xfrm>
              <a:off x="2411760" y="3185973"/>
              <a:ext cx="237203" cy="315035"/>
              <a:chOff x="4283968" y="4725144"/>
              <a:chExt cx="144016" cy="216024"/>
            </a:xfrm>
          </p:grpSpPr>
          <p:cxnSp>
            <p:nvCxnSpPr>
              <p:cNvPr id="55" name="직선 연결선 54"/>
              <p:cNvCxnSpPr/>
              <p:nvPr/>
            </p:nvCxnSpPr>
            <p:spPr>
              <a:xfrm>
                <a:off x="4283968" y="4725144"/>
                <a:ext cx="144016" cy="144016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/>
              <p:cNvCxnSpPr/>
              <p:nvPr/>
            </p:nvCxnSpPr>
            <p:spPr>
              <a:xfrm flipV="1">
                <a:off x="4283968" y="4869160"/>
                <a:ext cx="144016" cy="7200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/>
            <p:cNvGrpSpPr/>
            <p:nvPr/>
          </p:nvGrpSpPr>
          <p:grpSpPr>
            <a:xfrm>
              <a:off x="2462589" y="3185973"/>
              <a:ext cx="237203" cy="315035"/>
              <a:chOff x="4283968" y="4725144"/>
              <a:chExt cx="144016" cy="216024"/>
            </a:xfrm>
          </p:grpSpPr>
          <p:cxnSp>
            <p:nvCxnSpPr>
              <p:cNvPr id="53" name="직선 연결선 52"/>
              <p:cNvCxnSpPr/>
              <p:nvPr/>
            </p:nvCxnSpPr>
            <p:spPr>
              <a:xfrm>
                <a:off x="4283968" y="4725144"/>
                <a:ext cx="144016" cy="144016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>
              <a:xfrm flipV="1">
                <a:off x="4283968" y="4869160"/>
                <a:ext cx="144016" cy="7200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3" name="TextBox 25"/>
          <p:cNvSpPr txBox="1">
            <a:spLocks noChangeArrowheads="1"/>
          </p:cNvSpPr>
          <p:nvPr/>
        </p:nvSpPr>
        <p:spPr bwMode="auto">
          <a:xfrm>
            <a:off x="971600" y="123478"/>
            <a:ext cx="2448272" cy="707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1" tIns="45715" rIns="91431" bIns="45715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타이포_파피루스 EB" pitchFamily="18" charset="-127"/>
                <a:ea typeface="타이포_파피루스 EB" pitchFamily="18" charset="-127"/>
              </a:rPr>
              <a:t>기대효과</a:t>
            </a:r>
            <a:endParaRPr lang="en-US" altLang="ko-KR" sz="4000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타이포_파피루스 EB" pitchFamily="18" charset="-127"/>
              <a:ea typeface="타이포_파피루스 EB" pitchFamily="18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9" grpId="0" animBg="1"/>
      <p:bldP spid="40" grpId="0"/>
      <p:bldP spid="41" grpId="0"/>
      <p:bldP spid="42" grpId="0"/>
      <p:bldP spid="6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35496" y="51470"/>
            <a:ext cx="4320000" cy="707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1" tIns="45715" rIns="91431" bIns="45715">
            <a:spAutoFit/>
          </a:bodyPr>
          <a:lstStyle/>
          <a:p>
            <a:r>
              <a:rPr lang="en-US" altLang="ko-KR" sz="4000" b="1" dirty="0" err="1" smtClean="0">
                <a:latin typeface="타이포_파피루스 EB" pitchFamily="18" charset="-127"/>
                <a:ea typeface="타이포_파피루스 EB" pitchFamily="18" charset="-127"/>
              </a:rPr>
              <a:t>SoftWare</a:t>
            </a:r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파피루스 EB" pitchFamily="18" charset="-127"/>
                <a:ea typeface="타이포_파피루스 EB" pitchFamily="18" charset="-127"/>
              </a:rPr>
              <a:t> </a:t>
            </a:r>
            <a:r>
              <a:rPr lang="en-US" altLang="ko-KR" sz="4000" b="1" dirty="0" smtClean="0">
                <a:latin typeface="타이포_파피루스 EB" pitchFamily="18" charset="-127"/>
                <a:ea typeface="타이포_파피루스 EB" pitchFamily="18" charset="-127"/>
              </a:rPr>
              <a:t>Architecture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2983504" y="1419622"/>
            <a:ext cx="3000173" cy="3600400"/>
          </a:xfrm>
          <a:prstGeom prst="roundRect">
            <a:avLst>
              <a:gd name="adj" fmla="val 9406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510728" y="1419622"/>
            <a:ext cx="2381752" cy="3600400"/>
          </a:xfrm>
          <a:prstGeom prst="roundRect">
            <a:avLst>
              <a:gd name="adj" fmla="val 9406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9" r="23136"/>
          <a:stretch/>
        </p:blipFill>
        <p:spPr>
          <a:xfrm>
            <a:off x="275495" y="2339328"/>
            <a:ext cx="728765" cy="842447"/>
          </a:xfrm>
          <a:prstGeom prst="rect">
            <a:avLst/>
          </a:prstGeom>
        </p:spPr>
      </p:pic>
      <p:pic>
        <p:nvPicPr>
          <p:cNvPr id="8" name="Picture 10" descr="spring boot image에 대한 이미지 검색결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35" t="17213" b="19506"/>
          <a:stretch/>
        </p:blipFill>
        <p:spPr bwMode="auto">
          <a:xfrm>
            <a:off x="3763221" y="1941317"/>
            <a:ext cx="1440738" cy="60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모서리가 둥근 직사각형 8"/>
          <p:cNvSpPr/>
          <p:nvPr/>
        </p:nvSpPr>
        <p:spPr>
          <a:xfrm>
            <a:off x="179512" y="1419622"/>
            <a:ext cx="2328738" cy="3600400"/>
          </a:xfrm>
          <a:prstGeom prst="roundRect">
            <a:avLst>
              <a:gd name="adj" fmla="val 9406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Picture 6" descr="관련 이미지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95" b="10397"/>
          <a:stretch/>
        </p:blipFill>
        <p:spPr bwMode="auto">
          <a:xfrm>
            <a:off x="6588144" y="1586033"/>
            <a:ext cx="948503" cy="71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ysql image에 대한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317185"/>
            <a:ext cx="1232010" cy="637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오른쪽 화살표 11"/>
          <p:cNvSpPr/>
          <p:nvPr/>
        </p:nvSpPr>
        <p:spPr>
          <a:xfrm>
            <a:off x="2578629" y="2643758"/>
            <a:ext cx="337187" cy="208556"/>
          </a:xfrm>
          <a:prstGeom prst="rightArrow">
            <a:avLst/>
          </a:prstGeom>
          <a:solidFill>
            <a:srgbClr val="2F528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오른쪽 화살표 12"/>
          <p:cNvSpPr/>
          <p:nvPr/>
        </p:nvSpPr>
        <p:spPr>
          <a:xfrm rot="10800000">
            <a:off x="2555777" y="2954750"/>
            <a:ext cx="337187" cy="208556"/>
          </a:xfrm>
          <a:prstGeom prst="rightArrow">
            <a:avLst/>
          </a:prstGeom>
          <a:solidFill>
            <a:srgbClr val="2F528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오른쪽 화살표 22"/>
          <p:cNvSpPr/>
          <p:nvPr/>
        </p:nvSpPr>
        <p:spPr>
          <a:xfrm>
            <a:off x="6107021" y="2651226"/>
            <a:ext cx="337187" cy="208556"/>
          </a:xfrm>
          <a:prstGeom prst="rightArrow">
            <a:avLst/>
          </a:prstGeom>
          <a:solidFill>
            <a:srgbClr val="2F528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오른쪽 화살표 23"/>
          <p:cNvSpPr/>
          <p:nvPr/>
        </p:nvSpPr>
        <p:spPr>
          <a:xfrm rot="10800000">
            <a:off x="6075598" y="2973219"/>
            <a:ext cx="337187" cy="208556"/>
          </a:xfrm>
          <a:prstGeom prst="rightArrow">
            <a:avLst/>
          </a:prstGeom>
          <a:solidFill>
            <a:srgbClr val="2F528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6" name="Picture 12" descr="git image에 대한 이미지 검색결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164" y="206774"/>
            <a:ext cx="1003274" cy="41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ml image에 대한 이미지 검색결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27" y="3450653"/>
            <a:ext cx="957361" cy="95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941" b="95798" l="3825" r="97450">
                        <a14:foregroundMark x1="50091" y1="26050" x2="50091" y2="26050"/>
                        <a14:foregroundMark x1="52277" y1="25630" x2="52277" y2="25630"/>
                        <a14:foregroundMark x1="52459" y1="30672" x2="52459" y2="30672"/>
                        <a14:foregroundMark x1="52459" y1="34034" x2="52459" y2="34034"/>
                        <a14:foregroundMark x1="52823" y1="39076" x2="52823" y2="39076"/>
                        <a14:foregroundMark x1="52641" y1="44118" x2="52277" y2="62605"/>
                        <a14:foregroundMark x1="50455" y1="62605" x2="50638" y2="60924"/>
                        <a14:foregroundMark x1="50091" y1="62185" x2="47359" y2="68908"/>
                        <a14:foregroundMark x1="57195" y1="25630" x2="57195" y2="25630"/>
                        <a14:foregroundMark x1="57559" y1="39076" x2="57559" y2="39076"/>
                        <a14:foregroundMark x1="57013" y1="37815" x2="56831" y2="74370"/>
                        <a14:foregroundMark x1="63934" y1="37395" x2="63934" y2="73529"/>
                        <a14:foregroundMark x1="67213" y1="45798" x2="69581" y2="40336"/>
                        <a14:foregroundMark x1="77049" y1="46218" x2="76321" y2="64286"/>
                        <a14:foregroundMark x1="76867" y1="63866" x2="80146" y2="70168"/>
                        <a14:foregroundMark x1="80146" y1="70168" x2="84335" y2="66387"/>
                        <a14:foregroundMark x1="84335" y1="66387" x2="85974" y2="56303"/>
                        <a14:foregroundMark x1="85974" y1="56303" x2="85064" y2="44538"/>
                        <a14:foregroundMark x1="76503" y1="45378" x2="80692" y2="40756"/>
                        <a14:foregroundMark x1="85610" y1="42437" x2="85792" y2="36555"/>
                        <a14:backgroundMark x1="62154" y1="52830" x2="62154" y2="52830"/>
                        <a14:backgroundMark x1="80615" y1="53774" x2="80615" y2="53774"/>
                        <a14:backgroundMark x1="81846" y1="50000" x2="81846" y2="50000"/>
                        <a14:backgroundMark x1="81846" y1="57547" x2="81846" y2="57547"/>
                        <a14:backgroundMark x1="84000" y1="50000" x2="84000" y2="50000"/>
                        <a14:backgroundMark x1="78154" y1="46226" x2="78154" y2="46226"/>
                        <a14:backgroundMark x1="77231" y1="50000" x2="77231" y2="50000"/>
                        <a14:backgroundMark x1="77538" y1="57547" x2="77538" y2="57547"/>
                        <a14:backgroundMark x1="77538" y1="64151" x2="77538" y2="64151"/>
                        <a14:backgroundMark x1="77231" y1="60377" x2="77231" y2="60377"/>
                        <a14:backgroundMark x1="76923" y1="54717" x2="76923" y2="54717"/>
                        <a14:backgroundMark x1="76923" y1="49057" x2="76923" y2="49057"/>
                        <a14:backgroundMark x1="79077" y1="46226" x2="79077" y2="46226"/>
                        <a14:backgroundMark x1="80000" y1="43396" x2="80000" y2="43396"/>
                        <a14:backgroundMark x1="80615" y1="43396" x2="80615" y2="43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191" y="183174"/>
            <a:ext cx="1351763" cy="439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485" y="3068781"/>
            <a:ext cx="1402900" cy="527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9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485" y="3787696"/>
            <a:ext cx="1658108" cy="439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1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1667" b="90000" l="2000" r="99333">
                        <a14:foregroundMark x1="11833" y1="50667" x2="11833" y2="50667"/>
                        <a14:foregroundMark x1="24333" y1="52333" x2="24333" y2="52333"/>
                        <a14:foregroundMark x1="47167" y1="50667" x2="47167" y2="50667"/>
                        <a14:foregroundMark x1="63833" y1="52333" x2="63833" y2="52333"/>
                        <a14:foregroundMark x1="67500" y1="59333" x2="67500" y2="59333"/>
                        <a14:foregroundMark x1="79667" y1="55667" x2="79667" y2="55667"/>
                        <a14:foregroundMark x1="88833" y1="58667" x2="88833" y2="58667"/>
                        <a14:foregroundMark x1="96333" y1="43333" x2="96333" y2="43333"/>
                        <a14:foregroundMark x1="97667" y1="44667" x2="97667" y2="4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79" y="1586033"/>
            <a:ext cx="1626274" cy="609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143" b="91667" l="4000" r="96000">
                        <a14:foregroundMark x1="49333" y1="41667" x2="49333" y2="39286"/>
                        <a14:foregroundMark x1="53000" y1="41667" x2="53000" y2="41667"/>
                        <a14:foregroundMark x1="53333" y1="51190" x2="53333" y2="51190"/>
                        <a14:foregroundMark x1="58667" y1="47619" x2="58667" y2="47619"/>
                        <a14:foregroundMark x1="65000" y1="51190" x2="65000" y2="51190"/>
                        <a14:foregroundMark x1="74667" y1="51190" x2="74667" y2="51190"/>
                        <a14:foregroundMark x1="84333" y1="46429" x2="84333" y2="46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089" y="313701"/>
            <a:ext cx="1379661" cy="579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100000" l="0" r="100000">
                        <a14:foregroundMark x1="7069" y1="57018" x2="7069" y2="57018"/>
                        <a14:foregroundMark x1="52495" y1="47661" x2="52495" y2="47661"/>
                        <a14:foregroundMark x1="75676" y1="46784" x2="75676" y2="46784"/>
                        <a14:foregroundMark x1="88877" y1="46491" x2="88877" y2="46491"/>
                        <a14:foregroundMark x1="95530" y1="42398" x2="95530" y2="42398"/>
                        <a14:foregroundMark x1="65489" y1="33333" x2="65489" y2="33333"/>
                        <a14:foregroundMark x1="64969" y1="53801" x2="64969" y2="53801"/>
                        <a14:foregroundMark x1="69231" y1="43275" x2="69231" y2="43275"/>
                        <a14:backgroundMark x1="3015" y1="7895" x2="3015" y2="7895"/>
                        <a14:backgroundMark x1="6133" y1="2632" x2="312" y2="55848"/>
                        <a14:backgroundMark x1="8108" y1="2924" x2="12162" y2="38012"/>
                        <a14:backgroundMark x1="312" y1="61111" x2="18607" y2="99123"/>
                        <a14:backgroundMark x1="12474" y1="38304" x2="26091" y2="38304"/>
                        <a14:backgroundMark x1="20582" y1="98246" x2="38773" y2="59942"/>
                        <a14:backgroundMark x1="39293" y1="59649" x2="31705" y2="0"/>
                        <a14:backgroundMark x1="38773" y1="62281" x2="35655" y2="30117"/>
                        <a14:backgroundMark x1="54886" y1="29240" x2="99168" y2="29240"/>
                        <a14:backgroundMark x1="96050" y1="56140" x2="96050" y2="56140"/>
                        <a14:backgroundMark x1="94802" y1="50292" x2="94802" y2="50292"/>
                        <a14:backgroundMark x1="95010" y1="61111" x2="95010" y2="61111"/>
                        <a14:backgroundMark x1="91164" y1="49123" x2="91164" y2="49123"/>
                        <a14:backgroundMark x1="86383" y1="62573" x2="86383" y2="62573"/>
                        <a14:backgroundMark x1="94179" y1="41228" x2="94179" y2="41228"/>
                        <a14:backgroundMark x1="67360" y1="44152" x2="67360" y2="44152"/>
                        <a14:backgroundMark x1="66736" y1="56433" x2="66736" y2="56433"/>
                        <a14:backgroundMark x1="65177" y1="40058" x2="65177" y2="40058"/>
                        <a14:backgroundMark x1="64969" y1="39474" x2="64969" y2="39474"/>
                        <a14:backgroundMark x1="64345" y1="39474" x2="64345" y2="39474"/>
                        <a14:backgroundMark x1="62578" y1="37135" x2="62578" y2="37135"/>
                        <a14:backgroundMark x1="63617" y1="46784" x2="63617" y2="46784"/>
                        <a14:backgroundMark x1="62578" y1="61404" x2="62578" y2="61404"/>
                        <a14:backgroundMark x1="58212" y1="45322" x2="58212" y2="45322"/>
                        <a14:backgroundMark x1="57588" y1="56140" x2="57588" y2="56140"/>
                        <a14:backgroundMark x1="55821" y1="55263" x2="55821" y2="55263"/>
                        <a14:backgroundMark x1="55405" y1="43275" x2="55405" y2="43275"/>
                        <a14:backgroundMark x1="72180" y1="55026" x2="72180" y2="55026"/>
                        <a14:backgroundMark x1="73308" y1="49206" x2="73308" y2="49206"/>
                        <a14:backgroundMark x1="73496" y1="43386" x2="73496" y2="43386"/>
                        <a14:backgroundMark x1="73684" y1="58730" x2="73684" y2="58730"/>
                        <a14:backgroundMark x1="90789" y1="56614" x2="90789" y2="56614"/>
                        <a14:backgroundMark x1="59586" y1="53439" x2="59586" y2="53439"/>
                        <a14:backgroundMark x1="88158" y1="66138" x2="88158" y2="66138"/>
                        <a14:backgroundMark x1="87594" y1="49735" x2="87594" y2="49735"/>
                        <a14:backgroundMark x1="99624" y1="46032" x2="99624" y2="46032"/>
                        <a14:backgroundMark x1="99624" y1="60847" x2="99624" y2="60847"/>
                        <a14:backgroundMark x1="87782" y1="50265" x2="87782" y2="50265"/>
                        <a14:backgroundMark x1="87594" y1="58865" x2="87594" y2="588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498" y="82734"/>
            <a:ext cx="1250844" cy="333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8"/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>
                        <a14:foregroundMark x1="25000" y1="74074" x2="25000" y2="74074"/>
                        <a14:foregroundMark x1="28529" y1="78241" x2="28529" y2="78241"/>
                        <a14:foregroundMark x1="35000" y1="78241" x2="35000" y2="78241"/>
                        <a14:foregroundMark x1="37059" y1="78241" x2="37059" y2="78241"/>
                        <a14:foregroundMark x1="40882" y1="76852" x2="40882" y2="76852"/>
                        <a14:foregroundMark x1="45588" y1="77778" x2="45588" y2="77778"/>
                        <a14:foregroundMark x1="52647" y1="75000" x2="52647" y2="75000"/>
                        <a14:foregroundMark x1="55294" y1="77778" x2="55294" y2="77778"/>
                        <a14:foregroundMark x1="60294" y1="77315" x2="60294" y2="77315"/>
                        <a14:foregroundMark x1="67353" y1="76852" x2="67353" y2="76852"/>
                        <a14:foregroundMark x1="72941" y1="78241" x2="72941" y2="78241"/>
                        <a14:foregroundMark x1="75000" y1="76389" x2="75000" y2="76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824" y="2901101"/>
            <a:ext cx="2153531" cy="1026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11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9912" b="94273" l="8471" r="89882">
                        <a14:foregroundMark x1="16941" y1="89207" x2="16941" y2="89207"/>
                        <a14:foregroundMark x1="20941" y1="88987" x2="20941" y2="88987"/>
                        <a14:foregroundMark x1="34824" y1="87445" x2="34824" y2="87445"/>
                        <a14:foregroundMark x1="40471" y1="86784" x2="40471" y2="86784"/>
                        <a14:foregroundMark x1="47294" y1="86784" x2="47294" y2="86784"/>
                        <a14:foregroundMark x1="50824" y1="87004" x2="50824" y2="87004"/>
                        <a14:foregroundMark x1="61882" y1="87004" x2="61882" y2="87004"/>
                        <a14:foregroundMark x1="69647" y1="88767" x2="69647" y2="88767"/>
                        <a14:foregroundMark x1="79059" y1="91189" x2="79059" y2="911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739" y="638186"/>
            <a:ext cx="1824966" cy="1462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25"/>
          <p:cNvSpPr txBox="1">
            <a:spLocks noChangeArrowheads="1"/>
          </p:cNvSpPr>
          <p:nvPr/>
        </p:nvSpPr>
        <p:spPr bwMode="auto">
          <a:xfrm>
            <a:off x="342879" y="4558735"/>
            <a:ext cx="1992829" cy="923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1" tIns="45715" rIns="91431" bIns="45715">
            <a:spAutoFit/>
          </a:bodyPr>
          <a:lstStyle/>
          <a:p>
            <a:pPr algn="ctr"/>
            <a:r>
              <a:rPr lang="en-US" altLang="ko-KR" sz="5400" b="1" dirty="0" smtClean="0">
                <a:latin typeface="타이포_파피루스 EB" pitchFamily="18" charset="-127"/>
                <a:ea typeface="타이포_파피루스 EB" pitchFamily="18" charset="-127"/>
              </a:rPr>
              <a:t>F/E</a:t>
            </a:r>
          </a:p>
        </p:txBody>
      </p:sp>
      <p:sp>
        <p:nvSpPr>
          <p:cNvPr id="38" name="TextBox 25"/>
          <p:cNvSpPr txBox="1">
            <a:spLocks noChangeArrowheads="1"/>
          </p:cNvSpPr>
          <p:nvPr/>
        </p:nvSpPr>
        <p:spPr bwMode="auto">
          <a:xfrm>
            <a:off x="3131840" y="4538594"/>
            <a:ext cx="2590961" cy="923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1" tIns="45715" rIns="91431" bIns="45715">
            <a:spAutoFit/>
          </a:bodyPr>
          <a:lstStyle/>
          <a:p>
            <a:pPr algn="ctr"/>
            <a:r>
              <a:rPr lang="en-US" altLang="ko-KR" sz="5400" b="1" dirty="0" smtClean="0">
                <a:latin typeface="타이포_파피루스 EB" pitchFamily="18" charset="-127"/>
                <a:ea typeface="타이포_파피루스 EB" pitchFamily="18" charset="-127"/>
              </a:rPr>
              <a:t>B/E</a:t>
            </a:r>
          </a:p>
        </p:txBody>
      </p:sp>
      <p:sp>
        <p:nvSpPr>
          <p:cNvPr id="39" name="TextBox 25"/>
          <p:cNvSpPr txBox="1">
            <a:spLocks noChangeArrowheads="1"/>
          </p:cNvSpPr>
          <p:nvPr/>
        </p:nvSpPr>
        <p:spPr bwMode="auto">
          <a:xfrm>
            <a:off x="6625485" y="4558734"/>
            <a:ext cx="2194987" cy="923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1" tIns="45715" rIns="91431" bIns="45715">
            <a:spAutoFit/>
          </a:bodyPr>
          <a:lstStyle/>
          <a:p>
            <a:pPr algn="ctr"/>
            <a:r>
              <a:rPr lang="en-US" altLang="ko-KR" sz="5400" b="1" dirty="0" smtClean="0">
                <a:latin typeface="타이포_파피루스 EB" pitchFamily="18" charset="-127"/>
                <a:ea typeface="타이포_파피루스 EB" pitchFamily="18" charset="-127"/>
              </a:rPr>
              <a:t>API</a:t>
            </a:r>
          </a:p>
        </p:txBody>
      </p:sp>
      <p:pic>
        <p:nvPicPr>
          <p:cNvPr id="40" name="Picture 6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231" y="2400288"/>
            <a:ext cx="1204478" cy="55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모서리가 둥근 직사각형 40"/>
          <p:cNvSpPr/>
          <p:nvPr/>
        </p:nvSpPr>
        <p:spPr>
          <a:xfrm>
            <a:off x="5076057" y="32100"/>
            <a:ext cx="4060286" cy="768298"/>
          </a:xfrm>
          <a:prstGeom prst="roundRect">
            <a:avLst>
              <a:gd name="adj" fmla="val 9406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25"/>
          <p:cNvSpPr txBox="1">
            <a:spLocks noChangeArrowheads="1"/>
          </p:cNvSpPr>
          <p:nvPr/>
        </p:nvSpPr>
        <p:spPr bwMode="auto">
          <a:xfrm>
            <a:off x="5722801" y="555526"/>
            <a:ext cx="2788119" cy="707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1" tIns="45715" rIns="91431" bIns="45715">
            <a:spAutoFit/>
          </a:bodyPr>
          <a:lstStyle/>
          <a:p>
            <a:pPr algn="ctr"/>
            <a:r>
              <a:rPr lang="ko-KR" altLang="en-US" sz="4000" b="1" dirty="0" smtClean="0">
                <a:latin typeface="타이포_파피루스 EB" pitchFamily="18" charset="-127"/>
                <a:ea typeface="타이포_파피루스 EB" pitchFamily="18" charset="-127"/>
              </a:rPr>
              <a:t>형상관리</a:t>
            </a:r>
            <a:endParaRPr lang="en-US" altLang="ko-KR" sz="3200" b="1" dirty="0" smtClean="0">
              <a:latin typeface="타이포_파피루스 EB" pitchFamily="18" charset="-127"/>
              <a:ea typeface="타이포_파피루스 E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821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25"/>
          <p:cNvSpPr txBox="1">
            <a:spLocks noChangeArrowheads="1"/>
          </p:cNvSpPr>
          <p:nvPr/>
        </p:nvSpPr>
        <p:spPr bwMode="auto">
          <a:xfrm>
            <a:off x="179512" y="2388835"/>
            <a:ext cx="1800200" cy="83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1" tIns="45715" rIns="91431" bIns="45715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타이포_파피루스 EB" pitchFamily="18" charset="-127"/>
                <a:ea typeface="타이포_파피루스 EB" pitchFamily="18" charset="-127"/>
              </a:rPr>
              <a:t>고양이 별 책임화</a:t>
            </a:r>
            <a:endParaRPr lang="en-US" altLang="ko-KR" sz="2400" dirty="0" smtClean="0">
              <a:solidFill>
                <a:schemeClr val="bg1"/>
              </a:solidFill>
              <a:latin typeface="타이포_파피루스 EB" pitchFamily="18" charset="-127"/>
              <a:ea typeface="타이포_파피루스 EB" pitchFamily="18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타이포_파피루스 EB" pitchFamily="18" charset="-127"/>
                <a:ea typeface="타이포_파피루스 EB" pitchFamily="18" charset="-127"/>
              </a:rPr>
              <a:t>정보 공</a:t>
            </a:r>
            <a:endParaRPr lang="en-US" altLang="ko-KR" sz="2400" dirty="0" smtClean="0">
              <a:solidFill>
                <a:schemeClr val="bg1"/>
              </a:solidFill>
              <a:latin typeface="타이포_파피루스 EB" pitchFamily="18" charset="-127"/>
              <a:ea typeface="타이포_파피루스 EB" pitchFamily="18" charset="-127"/>
            </a:endParaRPr>
          </a:p>
        </p:txBody>
      </p:sp>
      <p:sp>
        <p:nvSpPr>
          <p:cNvPr id="63" name="TextBox 25"/>
          <p:cNvSpPr txBox="1">
            <a:spLocks noChangeArrowheads="1"/>
          </p:cNvSpPr>
          <p:nvPr/>
        </p:nvSpPr>
        <p:spPr bwMode="auto">
          <a:xfrm>
            <a:off x="107504" y="51470"/>
            <a:ext cx="2448272" cy="707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1" tIns="45715" rIns="91431" bIns="45715">
            <a:spAutoFit/>
          </a:bodyPr>
          <a:lstStyle/>
          <a:p>
            <a:r>
              <a:rPr lang="ko-KR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파피루스 EB" pitchFamily="18" charset="-127"/>
                <a:ea typeface="타이포_파피루스 EB" pitchFamily="18" charset="-127"/>
              </a:rPr>
              <a:t>향후 계획</a:t>
            </a:r>
            <a:endParaRPr lang="en-US" altLang="ko-KR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타이포_파피루스 EB" pitchFamily="18" charset="-127"/>
              <a:ea typeface="타이포_파피루스 EB" pitchFamily="18" charset="-127"/>
            </a:endParaRPr>
          </a:p>
        </p:txBody>
      </p:sp>
      <p:pic>
        <p:nvPicPr>
          <p:cNvPr id="11266" name="Picture 2" descr="C:\Users\multicampus\Desktop\꿩\최종PPT\TN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673990"/>
            <a:ext cx="7039909" cy="446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multicampus\Desktop\꿩\최종PPT\고화질냥\뽀뽀냥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25"/>
          <p:cNvSpPr txBox="1">
            <a:spLocks noChangeArrowheads="1"/>
          </p:cNvSpPr>
          <p:nvPr/>
        </p:nvSpPr>
        <p:spPr bwMode="auto">
          <a:xfrm>
            <a:off x="2627784" y="2132741"/>
            <a:ext cx="3888432" cy="797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1" tIns="45715" rIns="91431" bIns="45715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altLang="ko-KR" sz="6000" dirty="0" smtClean="0">
                <a:solidFill>
                  <a:schemeClr val="bg1"/>
                </a:solidFill>
                <a:latin typeface="타이포_파피루스 EB" pitchFamily="18" charset="-127"/>
                <a:ea typeface="타이포_파피루스 EB" pitchFamily="18" charset="-127"/>
              </a:rPr>
              <a:t>Thank you!</a:t>
            </a:r>
          </a:p>
        </p:txBody>
      </p:sp>
      <p:sp>
        <p:nvSpPr>
          <p:cNvPr id="7" name="TextBox 25"/>
          <p:cNvSpPr txBox="1">
            <a:spLocks noChangeArrowheads="1"/>
          </p:cNvSpPr>
          <p:nvPr/>
        </p:nvSpPr>
        <p:spPr bwMode="auto">
          <a:xfrm>
            <a:off x="3131840" y="2726806"/>
            <a:ext cx="2808312" cy="369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1" tIns="45715" rIns="91431" bIns="45715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타이포_파피루스 EB" pitchFamily="18" charset="-127"/>
                <a:ea typeface="타이포_파피루스 EB" pitchFamily="18" charset="-127"/>
              </a:rPr>
              <a:t>Made by </a:t>
            </a:r>
            <a:r>
              <a:rPr lang="ko-KR" altLang="en-US" dirty="0" smtClean="0">
                <a:solidFill>
                  <a:schemeClr val="bg1"/>
                </a:solidFill>
                <a:latin typeface="타이포_파피루스 EB" pitchFamily="18" charset="-127"/>
                <a:ea typeface="타이포_파피루스 EB" pitchFamily="18" charset="-127"/>
              </a:rPr>
              <a:t>서울 </a:t>
            </a:r>
            <a:r>
              <a:rPr lang="en-US" altLang="ko-KR" dirty="0" smtClean="0">
                <a:solidFill>
                  <a:schemeClr val="bg1"/>
                </a:solidFill>
                <a:latin typeface="타이포_파피루스 EB" pitchFamily="18" charset="-127"/>
                <a:ea typeface="타이포_파피루스 EB" pitchFamily="18" charset="-127"/>
              </a:rPr>
              <a:t>2</a:t>
            </a:r>
            <a:r>
              <a:rPr lang="ko-KR" altLang="en-US" dirty="0" smtClean="0">
                <a:solidFill>
                  <a:schemeClr val="bg1"/>
                </a:solidFill>
                <a:latin typeface="타이포_파피루스 EB" pitchFamily="18" charset="-127"/>
                <a:ea typeface="타이포_파피루스 EB" pitchFamily="18" charset="-127"/>
              </a:rPr>
              <a:t>반 </a:t>
            </a:r>
            <a:r>
              <a:rPr lang="en-US" altLang="ko-KR" dirty="0" smtClean="0">
                <a:solidFill>
                  <a:schemeClr val="bg1"/>
                </a:solidFill>
                <a:latin typeface="타이포_파피루스 EB" pitchFamily="18" charset="-127"/>
                <a:ea typeface="타이포_파피루스 EB" pitchFamily="18" charset="-127"/>
              </a:rPr>
              <a:t>09</a:t>
            </a:r>
            <a:r>
              <a:rPr lang="ko-KR" altLang="en-US" dirty="0" smtClean="0">
                <a:solidFill>
                  <a:schemeClr val="bg1"/>
                </a:solidFill>
                <a:latin typeface="타이포_파피루스 EB" pitchFamily="18" charset="-127"/>
                <a:ea typeface="타이포_파피루스 EB" pitchFamily="18" charset="-127"/>
              </a:rPr>
              <a:t>조</a:t>
            </a:r>
            <a:endParaRPr lang="en-US" altLang="ko-KR" dirty="0" smtClean="0">
              <a:solidFill>
                <a:schemeClr val="bg1"/>
              </a:solidFill>
              <a:latin typeface="타이포_파피루스 EB" pitchFamily="18" charset="-127"/>
              <a:ea typeface="타이포_파피루스 EB" pitchFamily="18" charset="-127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2" b="100000" l="0" r="100000">
                        <a14:foregroundMark x1="28302" y1="41346" x2="28302" y2="41346"/>
                        <a14:foregroundMark x1="46226" y1="24038" x2="46226" y2="24038"/>
                        <a14:foregroundMark x1="27358" y1="14423" x2="27358" y2="14423"/>
                        <a14:foregroundMark x1="14151" y1="21154" x2="14151" y2="21154"/>
                        <a14:foregroundMark x1="9434" y1="43269" x2="9434" y2="43269"/>
                        <a14:backgroundMark x1="68868" y1="79808" x2="68868" y2="798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484669"/>
            <a:ext cx="1120770" cy="824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C:\Users\multicampus\Documents\카카오톡 받은 파일\KakaoTalk_20200207_083512976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337" y="20538"/>
            <a:ext cx="6858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5068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xit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35496" y="51470"/>
            <a:ext cx="2160000" cy="1323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1" tIns="45715" rIns="91431" bIns="45715">
            <a:spAutoFit/>
          </a:bodyPr>
          <a:lstStyle/>
          <a:p>
            <a:r>
              <a:rPr lang="ko-KR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파피루스 EB" pitchFamily="18" charset="-127"/>
                <a:ea typeface="타이포_파피루스 EB" pitchFamily="18" charset="-127"/>
              </a:rPr>
              <a:t>고양이는 </a:t>
            </a:r>
            <a:endParaRPr lang="en-US" altLang="ko-KR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타이포_파피루스 EB" pitchFamily="18" charset="-127"/>
              <a:ea typeface="타이포_파피루스 EB" pitchFamily="18" charset="-127"/>
            </a:endParaRPr>
          </a:p>
          <a:p>
            <a:r>
              <a:rPr lang="ko-KR" altLang="en-US" sz="4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파피루스 EB" pitchFamily="18" charset="-127"/>
                <a:ea typeface="타이포_파피루스 EB" pitchFamily="18" charset="-127"/>
              </a:rPr>
              <a:t>폐경이</a:t>
            </a:r>
            <a:r>
              <a:rPr lang="ko-KR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파피루스 EB" pitchFamily="18" charset="-127"/>
                <a:ea typeface="타이포_파피루스 EB" pitchFamily="18" charset="-127"/>
              </a:rPr>
              <a:t> 없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파피루스 EB" pitchFamily="18" charset="-127"/>
                <a:ea typeface="타이포_파피루스 EB" pitchFamily="18" charset="-127"/>
              </a:rPr>
              <a:t>다</a:t>
            </a:r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파피루스 EB" pitchFamily="18" charset="-127"/>
                <a:ea typeface="타이포_파피루스 EB" pitchFamily="18" charset="-127"/>
              </a:rPr>
              <a:t>?</a:t>
            </a:r>
          </a:p>
        </p:txBody>
      </p:sp>
      <p:pic>
        <p:nvPicPr>
          <p:cNvPr id="3074" name="Picture 2" descr="C:\Users\multicampus\Desktop\꿩\최종PPT\153507382260_2018082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496" y="0"/>
            <a:ext cx="694850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ulticampus\Desktop\꿩\최종PPT\고화질냥\개냥이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496" y="-15821"/>
            <a:ext cx="6948505" cy="517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9758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1936" y="2776697"/>
            <a:ext cx="4320544" cy="2160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228008" y="51470"/>
            <a:ext cx="1679696" cy="707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1" tIns="45715" rIns="91431" bIns="45715">
            <a:spAutoFit/>
          </a:bodyPr>
          <a:lstStyle/>
          <a:p>
            <a:r>
              <a:rPr lang="ko-KR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파피루스 EB" pitchFamily="18" charset="-127"/>
                <a:ea typeface="타이포_파피루스 EB" pitchFamily="18" charset="-127"/>
              </a:rPr>
              <a:t>길 고양이</a:t>
            </a:r>
            <a:endParaRPr lang="en-US" altLang="ko-KR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타이포_파피루스 EB" pitchFamily="18" charset="-127"/>
              <a:ea typeface="타이포_파피루스 EB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1100" y="1042932"/>
            <a:ext cx="3633700" cy="181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8066" y="136126"/>
            <a:ext cx="2159833" cy="2433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7756" y="3048377"/>
            <a:ext cx="3597044" cy="1757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18"/>
          <p:cNvGrpSpPr/>
          <p:nvPr/>
        </p:nvGrpSpPr>
        <p:grpSpPr>
          <a:xfrm rot="20700000">
            <a:off x="229160" y="1969906"/>
            <a:ext cx="1989810" cy="1023698"/>
            <a:chOff x="1259632" y="4728098"/>
            <a:chExt cx="1944216" cy="1128499"/>
          </a:xfrm>
        </p:grpSpPr>
        <p:grpSp>
          <p:nvGrpSpPr>
            <p:cNvPr id="5" name="그룹 17"/>
            <p:cNvGrpSpPr/>
            <p:nvPr/>
          </p:nvGrpSpPr>
          <p:grpSpPr>
            <a:xfrm>
              <a:off x="1259632" y="4818380"/>
              <a:ext cx="1848908" cy="914876"/>
              <a:chOff x="5004048" y="1073964"/>
              <a:chExt cx="1848908" cy="914876"/>
            </a:xfrm>
          </p:grpSpPr>
          <p:sp>
            <p:nvSpPr>
              <p:cNvPr id="20" name="한쪽 모서리가 잘린 사각형 19"/>
              <p:cNvSpPr/>
              <p:nvPr/>
            </p:nvSpPr>
            <p:spPr>
              <a:xfrm>
                <a:off x="5052756" y="1073964"/>
                <a:ext cx="1800200" cy="864096"/>
              </a:xfrm>
              <a:prstGeom prst="snip1Rect">
                <a:avLst/>
              </a:prstGeom>
              <a:solidFill>
                <a:schemeClr val="bg1"/>
              </a:solidFill>
              <a:ln w="3175">
                <a:solidFill>
                  <a:srgbClr val="EA43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한쪽 모서리가 잘린 사각형 15"/>
              <p:cNvSpPr/>
              <p:nvPr/>
            </p:nvSpPr>
            <p:spPr>
              <a:xfrm>
                <a:off x="5004048" y="1124744"/>
                <a:ext cx="1800200" cy="864096"/>
              </a:xfrm>
              <a:prstGeom prst="snip1Rect">
                <a:avLst/>
              </a:prstGeom>
              <a:solidFill>
                <a:srgbClr val="EA4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16"/>
              <p:cNvSpPr/>
              <p:nvPr/>
            </p:nvSpPr>
            <p:spPr>
              <a:xfrm>
                <a:off x="6497166" y="1259235"/>
                <a:ext cx="144016" cy="14401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25"/>
            <p:cNvSpPr txBox="1">
              <a:spLocks noChangeArrowheads="1"/>
            </p:cNvSpPr>
            <p:nvPr/>
          </p:nvSpPr>
          <p:spPr bwMode="auto">
            <a:xfrm>
              <a:off x="1259632" y="4728098"/>
              <a:ext cx="1944216" cy="112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31" tIns="45715" rIns="91431" bIns="45715">
              <a:spAutoFit/>
            </a:bodyPr>
            <a:lstStyle/>
            <a:p>
              <a:r>
                <a:rPr lang="ko-KR" altLang="en-US" sz="2800" dirty="0" smtClean="0">
                  <a:solidFill>
                    <a:schemeClr val="bg1"/>
                  </a:solidFill>
                  <a:latin typeface="타이포_파피루스 EB" pitchFamily="18" charset="-127"/>
                  <a:ea typeface="타이포_파피루스 EB" pitchFamily="18" charset="-127"/>
                </a:rPr>
                <a:t>편안 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타이포_파피루스 EB" pitchFamily="18" charset="-127"/>
                  <a:ea typeface="타이포_파피루스 EB" pitchFamily="18" charset="-127"/>
                </a:rPr>
                <a:t>comfortable</a:t>
              </a:r>
              <a:endParaRPr lang="en-US" altLang="ko-KR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타이포_파피루스 EB" pitchFamily="18" charset="-127"/>
                <a:ea typeface="타이포_파피루스 EB" pitchFamily="18" charset="-127"/>
              </a:endParaRPr>
            </a:p>
            <a:p>
              <a:r>
                <a:rPr lang="ko-KR" altLang="en-US" sz="1050" dirty="0" err="1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근심없이</a:t>
              </a:r>
              <a:r>
                <a:rPr lang="ko-KR" altLang="en-US" sz="1050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 세상 </a:t>
              </a:r>
              <a:r>
                <a:rPr lang="ko-KR" altLang="en-US" sz="1050" dirty="0" err="1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편해보여</a:t>
              </a:r>
              <a:endParaRPr lang="en-US" altLang="ko-KR" sz="105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r>
                <a:rPr lang="ko-KR" altLang="en-US" sz="1050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나도 고양이로 </a:t>
              </a:r>
              <a:r>
                <a:rPr lang="ko-KR" altLang="en-US" sz="1050" dirty="0" err="1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살고싶다</a:t>
              </a:r>
              <a:r>
                <a:rPr lang="en-US" altLang="ko-KR" sz="1050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</a:p>
          </p:txBody>
        </p:sp>
      </p:grpSp>
      <p:grpSp>
        <p:nvGrpSpPr>
          <p:cNvPr id="6" name="그룹 20"/>
          <p:cNvGrpSpPr/>
          <p:nvPr/>
        </p:nvGrpSpPr>
        <p:grpSpPr>
          <a:xfrm>
            <a:off x="6588224" y="1707654"/>
            <a:ext cx="1944216" cy="1180496"/>
            <a:chOff x="1259632" y="4818380"/>
            <a:chExt cx="1944216" cy="1179279"/>
          </a:xfrm>
        </p:grpSpPr>
        <p:grpSp>
          <p:nvGrpSpPr>
            <p:cNvPr id="7" name="그룹 21"/>
            <p:cNvGrpSpPr/>
            <p:nvPr/>
          </p:nvGrpSpPr>
          <p:grpSpPr>
            <a:xfrm>
              <a:off x="1259632" y="4818380"/>
              <a:ext cx="1848908" cy="914876"/>
              <a:chOff x="5004048" y="1073964"/>
              <a:chExt cx="1848908" cy="914876"/>
            </a:xfrm>
          </p:grpSpPr>
          <p:sp>
            <p:nvSpPr>
              <p:cNvPr id="24" name="한쪽 모서리가 잘린 사각형 23"/>
              <p:cNvSpPr/>
              <p:nvPr/>
            </p:nvSpPr>
            <p:spPr>
              <a:xfrm>
                <a:off x="5052756" y="1073964"/>
                <a:ext cx="1800200" cy="864096"/>
              </a:xfrm>
              <a:prstGeom prst="snip1Rect">
                <a:avLst/>
              </a:prstGeom>
              <a:solidFill>
                <a:schemeClr val="bg1"/>
              </a:solidFill>
              <a:ln w="3175">
                <a:solidFill>
                  <a:srgbClr val="6A94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한쪽 모서리가 잘린 사각형 24"/>
              <p:cNvSpPr/>
              <p:nvPr/>
            </p:nvSpPr>
            <p:spPr>
              <a:xfrm>
                <a:off x="5004048" y="1124744"/>
                <a:ext cx="1800200" cy="864096"/>
              </a:xfrm>
              <a:prstGeom prst="snip1Rect">
                <a:avLst/>
              </a:prstGeom>
              <a:solidFill>
                <a:srgbClr val="6A9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/>
            </p:nvSpPr>
            <p:spPr>
              <a:xfrm>
                <a:off x="6497166" y="1259235"/>
                <a:ext cx="144016" cy="14401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TextBox 25"/>
            <p:cNvSpPr txBox="1">
              <a:spLocks noChangeArrowheads="1"/>
            </p:cNvSpPr>
            <p:nvPr/>
          </p:nvSpPr>
          <p:spPr bwMode="auto">
            <a:xfrm>
              <a:off x="1259632" y="4869160"/>
              <a:ext cx="1944216" cy="112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31" tIns="45715" rIns="91431" bIns="45715">
              <a:spAutoFit/>
            </a:bodyPr>
            <a:lstStyle/>
            <a:p>
              <a:r>
                <a:rPr lang="ko-KR" altLang="en-US" sz="2800" dirty="0" smtClean="0">
                  <a:solidFill>
                    <a:schemeClr val="bg1"/>
                  </a:solidFill>
                  <a:latin typeface="타이포_파피루스 EB" pitchFamily="18" charset="-127"/>
                  <a:ea typeface="타이포_파피루스 EB" pitchFamily="18" charset="-127"/>
                </a:rPr>
                <a:t>귀여움 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타이포_파피루스 EB" pitchFamily="18" charset="-127"/>
                  <a:ea typeface="타이포_파피루스 EB" pitchFamily="18" charset="-127"/>
                </a:rPr>
                <a:t>cute</a:t>
              </a:r>
            </a:p>
            <a:p>
              <a:r>
                <a:rPr lang="ko-KR" altLang="en-US" sz="1050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길에서 보이는 귀여운</a:t>
              </a:r>
              <a:endParaRPr lang="en-US" altLang="ko-KR" sz="105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r>
                <a:rPr lang="ko-KR" altLang="en-US" sz="1050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동</a:t>
              </a:r>
              <a:r>
                <a:rPr lang="ko-KR" altLang="en-US" sz="105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물</a:t>
              </a:r>
              <a:endParaRPr lang="ko-KR" altLang="en-US" sz="105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8" name="그룹 26"/>
          <p:cNvGrpSpPr/>
          <p:nvPr/>
        </p:nvGrpSpPr>
        <p:grpSpPr>
          <a:xfrm rot="900000">
            <a:off x="2682521" y="4342742"/>
            <a:ext cx="1944216" cy="945850"/>
            <a:chOff x="1259632" y="4728096"/>
            <a:chExt cx="1944216" cy="1128499"/>
          </a:xfrm>
        </p:grpSpPr>
        <p:grpSp>
          <p:nvGrpSpPr>
            <p:cNvPr id="9" name="그룹 27"/>
            <p:cNvGrpSpPr/>
            <p:nvPr/>
          </p:nvGrpSpPr>
          <p:grpSpPr>
            <a:xfrm>
              <a:off x="1259632" y="4818380"/>
              <a:ext cx="1848908" cy="914876"/>
              <a:chOff x="5004048" y="1073964"/>
              <a:chExt cx="1848908" cy="914876"/>
            </a:xfrm>
          </p:grpSpPr>
          <p:sp>
            <p:nvSpPr>
              <p:cNvPr id="30" name="한쪽 모서리가 잘린 사각형 29"/>
              <p:cNvSpPr/>
              <p:nvPr/>
            </p:nvSpPr>
            <p:spPr>
              <a:xfrm>
                <a:off x="5052756" y="1073964"/>
                <a:ext cx="1800200" cy="864096"/>
              </a:xfrm>
              <a:prstGeom prst="snip1Rect">
                <a:avLst/>
              </a:prstGeom>
              <a:solidFill>
                <a:schemeClr val="bg1"/>
              </a:solidFill>
              <a:ln w="3175">
                <a:solidFill>
                  <a:srgbClr val="6A94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한쪽 모서리가 잘린 사각형 30"/>
              <p:cNvSpPr/>
              <p:nvPr/>
            </p:nvSpPr>
            <p:spPr>
              <a:xfrm>
                <a:off x="5004048" y="1124744"/>
                <a:ext cx="1800200" cy="864096"/>
              </a:xfrm>
              <a:prstGeom prst="snip1Rect">
                <a:avLst/>
              </a:prstGeom>
              <a:solidFill>
                <a:srgbClr val="6A9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/>
              <p:cNvSpPr/>
              <p:nvPr/>
            </p:nvSpPr>
            <p:spPr>
              <a:xfrm>
                <a:off x="6497166" y="1259235"/>
                <a:ext cx="144016" cy="14401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9" name="TextBox 25"/>
            <p:cNvSpPr txBox="1">
              <a:spLocks noChangeArrowheads="1"/>
            </p:cNvSpPr>
            <p:nvPr/>
          </p:nvSpPr>
          <p:spPr bwMode="auto">
            <a:xfrm>
              <a:off x="1259632" y="4728096"/>
              <a:ext cx="1944216" cy="112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31" tIns="45715" rIns="91431" bIns="45715">
              <a:spAutoFit/>
            </a:bodyPr>
            <a:lstStyle/>
            <a:p>
              <a:r>
                <a:rPr lang="ko-KR" altLang="en-US" sz="2800" dirty="0" smtClean="0">
                  <a:solidFill>
                    <a:schemeClr val="bg1"/>
                  </a:solidFill>
                  <a:latin typeface="타이포_파피루스 EB" pitchFamily="18" charset="-127"/>
                  <a:ea typeface="타이포_파피루스 EB" pitchFamily="18" charset="-127"/>
                </a:rPr>
                <a:t>무서워 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타이포_파피루스 EB" pitchFamily="18" charset="-127"/>
                  <a:ea typeface="타이포_파피루스 EB" pitchFamily="18" charset="-127"/>
                </a:rPr>
                <a:t>fear</a:t>
              </a:r>
              <a:endParaRPr lang="en-US" altLang="ko-KR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타이포_파피루스 EB" pitchFamily="18" charset="-127"/>
                <a:ea typeface="타이포_파피루스 EB" pitchFamily="18" charset="-127"/>
              </a:endParaRPr>
            </a:p>
            <a:p>
              <a:r>
                <a:rPr lang="ko-KR" altLang="en-US" sz="1050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눈이 무섭다</a:t>
              </a:r>
              <a:r>
                <a:rPr lang="en-US" altLang="ko-KR" sz="1050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. </a:t>
              </a:r>
              <a:r>
                <a:rPr lang="ko-KR" altLang="en-US" sz="1050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시끄럽다</a:t>
              </a:r>
              <a:r>
                <a:rPr lang="en-US" altLang="ko-KR" sz="1050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</a:p>
            <a:p>
              <a:r>
                <a:rPr lang="ko-KR" altLang="en-US" sz="1050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날카로워 보인다</a:t>
              </a:r>
              <a:r>
                <a:rPr lang="en-US" altLang="ko-KR" sz="1050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  <a:endParaRPr lang="ko-KR" altLang="en-US" sz="105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10" name="그룹 39"/>
          <p:cNvGrpSpPr/>
          <p:nvPr/>
        </p:nvGrpSpPr>
        <p:grpSpPr>
          <a:xfrm>
            <a:off x="7567133" y="4269613"/>
            <a:ext cx="1829403" cy="1182457"/>
            <a:chOff x="1259632" y="4818380"/>
            <a:chExt cx="1944216" cy="1179279"/>
          </a:xfrm>
        </p:grpSpPr>
        <p:grpSp>
          <p:nvGrpSpPr>
            <p:cNvPr id="11" name="그룹 40"/>
            <p:cNvGrpSpPr/>
            <p:nvPr/>
          </p:nvGrpSpPr>
          <p:grpSpPr>
            <a:xfrm>
              <a:off x="1259632" y="4818380"/>
              <a:ext cx="1848908" cy="914876"/>
              <a:chOff x="5004048" y="1073964"/>
              <a:chExt cx="1848908" cy="914876"/>
            </a:xfrm>
          </p:grpSpPr>
          <p:sp>
            <p:nvSpPr>
              <p:cNvPr id="43" name="한쪽 모서리가 잘린 사각형 42"/>
              <p:cNvSpPr/>
              <p:nvPr/>
            </p:nvSpPr>
            <p:spPr>
              <a:xfrm>
                <a:off x="5052756" y="1073964"/>
                <a:ext cx="1800200" cy="864096"/>
              </a:xfrm>
              <a:prstGeom prst="snip1Rect">
                <a:avLst/>
              </a:prstGeom>
              <a:solidFill>
                <a:schemeClr val="bg1"/>
              </a:solidFill>
              <a:ln w="3175">
                <a:solidFill>
                  <a:srgbClr val="EA43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한쪽 모서리가 잘린 사각형 43"/>
              <p:cNvSpPr/>
              <p:nvPr/>
            </p:nvSpPr>
            <p:spPr>
              <a:xfrm>
                <a:off x="5004048" y="1124744"/>
                <a:ext cx="1800200" cy="864096"/>
              </a:xfrm>
              <a:prstGeom prst="snip1Rect">
                <a:avLst/>
              </a:prstGeom>
              <a:solidFill>
                <a:srgbClr val="EA4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타원 44"/>
              <p:cNvSpPr/>
              <p:nvPr/>
            </p:nvSpPr>
            <p:spPr>
              <a:xfrm>
                <a:off x="6497166" y="1259235"/>
                <a:ext cx="144016" cy="14401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2" name="TextBox 25"/>
            <p:cNvSpPr txBox="1">
              <a:spLocks noChangeArrowheads="1"/>
            </p:cNvSpPr>
            <p:nvPr/>
          </p:nvSpPr>
          <p:spPr bwMode="auto">
            <a:xfrm>
              <a:off x="1259632" y="4869160"/>
              <a:ext cx="1944216" cy="112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31" tIns="45715" rIns="91431" bIns="45715">
              <a:spAutoFit/>
            </a:bodyPr>
            <a:lstStyle/>
            <a:p>
              <a:r>
                <a:rPr lang="ko-KR" altLang="en-US" sz="2800" dirty="0" smtClean="0">
                  <a:solidFill>
                    <a:schemeClr val="bg1"/>
                  </a:solidFill>
                  <a:latin typeface="타이포_파피루스 EB" pitchFamily="18" charset="-127"/>
                  <a:ea typeface="타이포_파피루스 EB" pitchFamily="18" charset="-127"/>
                </a:rPr>
                <a:t>무리 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타이포_파피루스 EB" pitchFamily="18" charset="-127"/>
                  <a:ea typeface="타이포_파피루스 EB" pitchFamily="18" charset="-127"/>
                </a:rPr>
                <a:t>clowder</a:t>
              </a:r>
            </a:p>
            <a:p>
              <a:r>
                <a:rPr lang="ko-KR" altLang="en-US" sz="1050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무리 </a:t>
              </a:r>
              <a:r>
                <a:rPr lang="ko-KR" altLang="en-US" sz="1050" dirty="0" err="1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지어다니는</a:t>
              </a:r>
              <a:r>
                <a:rPr lang="ko-KR" altLang="en-US" sz="1050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 고양이들</a:t>
              </a:r>
              <a:endParaRPr lang="en-US" altLang="ko-KR" sz="105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r>
                <a:rPr lang="ko-KR" altLang="en-US" sz="1050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지저분하다</a:t>
              </a:r>
              <a:r>
                <a:rPr lang="en-US" altLang="ko-KR" sz="1050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3131840" y="1419622"/>
            <a:ext cx="2088232" cy="193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1" tIns="45715" rIns="91431" bIns="45715">
            <a:spAutoFit/>
          </a:bodyPr>
          <a:lstStyle/>
          <a:p>
            <a:r>
              <a:rPr lang="ko-KR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파피루스 EB" pitchFamily="18" charset="-127"/>
                <a:ea typeface="타이포_파피루스 EB" pitchFamily="18" charset="-127"/>
              </a:rPr>
              <a:t>고양이는 </a:t>
            </a:r>
            <a:endParaRPr lang="en-US" altLang="ko-KR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타이포_파피루스 EB" pitchFamily="18" charset="-127"/>
              <a:ea typeface="타이포_파피루스 EB" pitchFamily="18" charset="-127"/>
            </a:endParaRPr>
          </a:p>
          <a:p>
            <a:r>
              <a:rPr lang="ko-KR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파피루스 EB" pitchFamily="18" charset="-127"/>
                <a:ea typeface="타이포_파피루스 EB" pitchFamily="18" charset="-127"/>
              </a:rPr>
              <a:t>우유를 </a:t>
            </a:r>
            <a:endParaRPr lang="en-US" altLang="ko-KR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타이포_파피루스 EB" pitchFamily="18" charset="-127"/>
              <a:ea typeface="타이포_파피루스 EB" pitchFamily="18" charset="-127"/>
            </a:endParaRPr>
          </a:p>
          <a:p>
            <a:r>
              <a:rPr lang="ko-KR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파피루스 EB" pitchFamily="18" charset="-127"/>
                <a:ea typeface="타이포_파피루스 EB" pitchFamily="18" charset="-127"/>
              </a:rPr>
              <a:t>마셔도 될까</a:t>
            </a:r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파피루스 EB" pitchFamily="18" charset="-127"/>
                <a:ea typeface="타이포_파피루스 EB" pitchFamily="18" charset="-127"/>
              </a:rPr>
              <a:t>?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0728" y="1"/>
            <a:ext cx="685327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:\Users\multicampus\Desktop\꿩\최종PPT\고화질냥\냥 우유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28" y="9266"/>
            <a:ext cx="687222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multicampus\Desktop\우유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0710"/>
            <a:ext cx="2290729" cy="173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5987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8 0.01389 L -0.33455 -0.3005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17" y="-15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35496" y="51470"/>
            <a:ext cx="2376264" cy="2554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1" tIns="45715" rIns="91431" bIns="45715">
            <a:spAutoFit/>
          </a:bodyPr>
          <a:lstStyle/>
          <a:p>
            <a:r>
              <a:rPr lang="ko-KR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파피루스 EB" pitchFamily="18" charset="-127"/>
                <a:ea typeface="타이포_파피루스 EB" pitchFamily="18" charset="-127"/>
              </a:rPr>
              <a:t>길 고양이는 </a:t>
            </a:r>
            <a:endParaRPr lang="en-US" altLang="ko-KR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타이포_파피루스 EB" pitchFamily="18" charset="-127"/>
              <a:ea typeface="타이포_파피루스 EB" pitchFamily="18" charset="-127"/>
            </a:endParaRPr>
          </a:p>
          <a:p>
            <a:r>
              <a:rPr lang="ko-KR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파피루스 EB" pitchFamily="18" charset="-127"/>
                <a:ea typeface="타이포_파피루스 EB" pitchFamily="18" charset="-127"/>
              </a:rPr>
              <a:t>밥을 </a:t>
            </a:r>
            <a:endParaRPr lang="en-US" altLang="ko-KR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타이포_파피루스 EB" pitchFamily="18" charset="-127"/>
              <a:ea typeface="타이포_파피루스 EB" pitchFamily="18" charset="-127"/>
            </a:endParaRPr>
          </a:p>
          <a:p>
            <a:r>
              <a:rPr lang="ko-KR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파피루스 EB" pitchFamily="18" charset="-127"/>
                <a:ea typeface="타이포_파피루스 EB" pitchFamily="18" charset="-127"/>
              </a:rPr>
              <a:t>알아서 </a:t>
            </a:r>
            <a:endParaRPr lang="en-US" altLang="ko-KR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타이포_파피루스 EB" pitchFamily="18" charset="-127"/>
              <a:ea typeface="타이포_파피루스 EB" pitchFamily="18" charset="-127"/>
            </a:endParaRPr>
          </a:p>
          <a:p>
            <a:r>
              <a:rPr lang="ko-KR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파피루스 EB" pitchFamily="18" charset="-127"/>
                <a:ea typeface="타이포_파피루스 EB" pitchFamily="18" charset="-127"/>
              </a:rPr>
              <a:t>찾아먹을까</a:t>
            </a:r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파피루스 EB" pitchFamily="18" charset="-127"/>
                <a:ea typeface="타이포_파피루스 EB" pitchFamily="18" charset="-127"/>
              </a:rPr>
              <a:t>?</a:t>
            </a:r>
          </a:p>
        </p:txBody>
      </p:sp>
      <p:pic>
        <p:nvPicPr>
          <p:cNvPr id="4098" name="Picture 2" descr="C:\Users\multicampus\Desktop\꿩\최종PPT\153507382435_2018082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14"/>
          <a:stretch/>
        </p:blipFill>
        <p:spPr bwMode="auto">
          <a:xfrm>
            <a:off x="2195736" y="0"/>
            <a:ext cx="694826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multicampus\Desktop\꿩\최종PPT\고화질냥\혓바닥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0"/>
            <a:ext cx="6948264" cy="5144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multicampus\Desktop\고양이 식사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931790"/>
            <a:ext cx="2205206" cy="221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4087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35496" y="51470"/>
            <a:ext cx="5328592" cy="707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1" tIns="45715" rIns="91431" bIns="45715">
            <a:spAutoFit/>
          </a:bodyPr>
          <a:lstStyle/>
          <a:p>
            <a:r>
              <a:rPr lang="ko-KR" altLang="en-US" sz="4000" b="1" cap="all" dirty="0" err="1" smtClean="0">
                <a:ln w="9000" cmpd="sng">
                  <a:solidFill>
                    <a:schemeClr val="bg1"/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타이포_파피루스 EB" pitchFamily="18" charset="-127"/>
                <a:ea typeface="타이포_파피루스 EB" pitchFamily="18" charset="-127"/>
              </a:rPr>
              <a:t>길고양이는</a:t>
            </a:r>
            <a:r>
              <a:rPr lang="ko-KR" altLang="en-US" sz="4000" b="1" cap="all" dirty="0" smtClean="0">
                <a:ln w="9000" cmpd="sng">
                  <a:solidFill>
                    <a:schemeClr val="bg1"/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타이포_파피루스 EB" pitchFamily="18" charset="-127"/>
                <a:ea typeface="타이포_파피루스 EB" pitchFamily="18" charset="-127"/>
              </a:rPr>
              <a:t> 야생고양이가 아니다</a:t>
            </a:r>
            <a:r>
              <a:rPr lang="en-US" altLang="ko-KR" sz="4000" b="1" cap="all" dirty="0" smtClean="0">
                <a:ln w="9000" cmpd="sng">
                  <a:solidFill>
                    <a:schemeClr val="bg1"/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타이포_파피루스 EB" pitchFamily="18" charset="-127"/>
                <a:ea typeface="타이포_파피루스 EB" pitchFamily="18" charset="-127"/>
              </a:rPr>
              <a:t>!</a:t>
            </a:r>
          </a:p>
        </p:txBody>
      </p:sp>
      <p:pic>
        <p:nvPicPr>
          <p:cNvPr id="5122" name="Picture 2" descr="C:\Users\multicampus\Desktop\꿩\최종PPT\쥐잡기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475"/>
          <a:stretch/>
        </p:blipFill>
        <p:spPr bwMode="auto">
          <a:xfrm>
            <a:off x="1541730" y="931579"/>
            <a:ext cx="5976664" cy="11974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5123" name="Picture 3" descr="C:\Users\multicampus\Desktop\꿩\최종PPT\고화질냥\쥐를 잡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129008"/>
            <a:ext cx="5068863" cy="289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220072" y="1995686"/>
            <a:ext cx="385192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기사 전문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endPara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쥐들은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해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600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만석의 곡식을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먹어치웠다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.(1954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일자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이건 위생 이전에 사람이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먹고사는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문제였다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endPara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안방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천장의 우당탕퉁탕 쥐 소리 때문에 불면증에 시달리던 일가족이 이사하는 일까지 생겨 사회면에 보도되기도 했다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1954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16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일자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이승만 대통령은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1954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담화문을 통해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고양이를 수입하여서라도 쥐를 없애자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 했다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1954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일자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)..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53478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816"/>
          <a:stretch/>
        </p:blipFill>
        <p:spPr bwMode="auto">
          <a:xfrm>
            <a:off x="107504" y="987574"/>
            <a:ext cx="4253819" cy="1128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25"/>
          <p:cNvSpPr txBox="1">
            <a:spLocks noChangeArrowheads="1"/>
          </p:cNvSpPr>
          <p:nvPr/>
        </p:nvSpPr>
        <p:spPr bwMode="auto">
          <a:xfrm>
            <a:off x="107504" y="51470"/>
            <a:ext cx="1296144" cy="707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1" tIns="45715" rIns="91431" bIns="45715">
            <a:spAutoFit/>
          </a:bodyPr>
          <a:lstStyle/>
          <a:p>
            <a:r>
              <a:rPr lang="ko-KR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파피루스 EB" pitchFamily="18" charset="-127"/>
                <a:ea typeface="타이포_파피루스 EB" pitchFamily="18" charset="-127"/>
              </a:rPr>
              <a:t>갈 등</a:t>
            </a:r>
            <a:endParaRPr lang="en-US" altLang="ko-KR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타이포_파피루스 EB" pitchFamily="18" charset="-127"/>
              <a:ea typeface="타이포_파피루스 EB" pitchFamily="18" charset="-127"/>
            </a:endParaRPr>
          </a:p>
        </p:txBody>
      </p:sp>
      <p:pic>
        <p:nvPicPr>
          <p:cNvPr id="8194" name="Picture 2" descr="C:\Users\multicampus\Desktop\꿩\최종PPT\갈등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478" y="1275606"/>
            <a:ext cx="68580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multicampus\Desktop\꿩\최종PPT\캣맘눈물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835" y="2853315"/>
            <a:ext cx="6048672" cy="130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multicampus\Desktop\꿩\최종PPT\고화질냥\냥냥펀치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7" y="6844"/>
            <a:ext cx="9144000" cy="515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1522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multicampus\Desktop\꿩\최종PPT\고화질냥\치즈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5536" y="3274987"/>
            <a:ext cx="83529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i="1" dirty="0" smtClean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800" b="1" i="1" dirty="0" err="1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캣맘은</a:t>
            </a:r>
            <a:r>
              <a:rPr lang="ko-KR" altLang="en-US" sz="2800" b="1" i="1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밥만 주는 존재가 아니라</a:t>
            </a:r>
            <a:r>
              <a:rPr lang="en-US" altLang="ko-KR" sz="2800" b="1" i="1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endParaRPr lang="en-US" altLang="ko-KR" sz="2800" b="1" i="1" dirty="0" smtClean="0"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800" b="1" i="1" dirty="0" smtClean="0"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800" b="1" i="1" dirty="0" err="1" smtClean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개체수</a:t>
            </a:r>
            <a:r>
              <a:rPr lang="ko-KR" altLang="en-US" sz="2800" b="1" i="1" dirty="0" smtClean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800" b="1" i="1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조절을 통해 사람과 함께 공생하는 것을 돕는 사람”</a:t>
            </a:r>
            <a:endParaRPr lang="ko-KR" altLang="en-US" sz="2800" dirty="0"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107431" y="1092840"/>
            <a:ext cx="69291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i="1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“도둑고양이</a:t>
            </a:r>
            <a:r>
              <a:rPr lang="en-US" altLang="ko-KR" sz="2800" b="1" i="1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 </a:t>
            </a:r>
            <a:r>
              <a:rPr lang="en-US" altLang="ko-KR" sz="2800" b="1" i="1" dirty="0" smtClean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800" b="1" i="1" dirty="0" smtClean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인도적 손길이 필요한 </a:t>
            </a:r>
            <a:r>
              <a:rPr lang="ko-KR" altLang="en-US" sz="2800" b="1" i="1" dirty="0" err="1" smtClean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길고양이</a:t>
            </a:r>
            <a:r>
              <a:rPr lang="en-US" altLang="ko-KR" sz="2800" b="1" i="1" dirty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!” </a:t>
            </a:r>
            <a:endParaRPr lang="ko-KR" altLang="en-US" sz="2800" dirty="0"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37907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multicampus\Desktop\꿩\최종PPT\고화질냥\눈웃음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" y="0"/>
            <a:ext cx="9144001" cy="513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5"/>
          <p:cNvSpPr txBox="1">
            <a:spLocks noChangeArrowheads="1"/>
          </p:cNvSpPr>
          <p:nvPr/>
        </p:nvSpPr>
        <p:spPr bwMode="auto">
          <a:xfrm>
            <a:off x="107504" y="51470"/>
            <a:ext cx="1728192" cy="707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1" tIns="45715" rIns="91431" bIns="45715">
            <a:spAutoFit/>
          </a:bodyPr>
          <a:lstStyle/>
          <a:p>
            <a:r>
              <a:rPr lang="ko-KR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파피루스 EB" pitchFamily="18" charset="-127"/>
                <a:ea typeface="타이포_파피루스 EB" pitchFamily="18" charset="-127"/>
              </a:rPr>
              <a:t>해결방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파피루스 EB" pitchFamily="18" charset="-127"/>
                <a:ea typeface="타이포_파피루스 EB" pitchFamily="18" charset="-127"/>
              </a:rPr>
              <a:t>법</a:t>
            </a:r>
            <a:endParaRPr lang="en-US" altLang="ko-KR" sz="4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타이포_파피루스 EB" pitchFamily="18" charset="-127"/>
              <a:ea typeface="타이포_파피루스 EB" pitchFamily="18" charset="-127"/>
            </a:endParaRPr>
          </a:p>
        </p:txBody>
      </p:sp>
      <p:sp>
        <p:nvSpPr>
          <p:cNvPr id="7" name="TextBox 25"/>
          <p:cNvSpPr txBox="1">
            <a:spLocks noChangeArrowheads="1"/>
          </p:cNvSpPr>
          <p:nvPr/>
        </p:nvSpPr>
        <p:spPr bwMode="auto">
          <a:xfrm>
            <a:off x="4194212" y="4083918"/>
            <a:ext cx="449999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400" b="1" dirty="0" smtClean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고양이가 없어져도 </a:t>
            </a:r>
            <a:endParaRPr lang="en-US" altLang="ko-KR" sz="2400" b="1" dirty="0" smtClean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  <a:p>
            <a:pPr marL="342900" indent="-342900" algn="ctr"/>
            <a:r>
              <a:rPr lang="ko-KR" altLang="en-US" sz="2400" b="1" dirty="0" smtClean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새로운 고양이가 들어온다</a:t>
            </a:r>
            <a:endParaRPr lang="en-US" altLang="ko-KR" sz="2400" b="1" dirty="0" smtClean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827584" y="987574"/>
            <a:ext cx="3024336" cy="2947972"/>
            <a:chOff x="827584" y="1283176"/>
            <a:chExt cx="3024336" cy="2947972"/>
          </a:xfrm>
        </p:grpSpPr>
        <p:sp>
          <p:nvSpPr>
            <p:cNvPr id="8" name="타원 7"/>
            <p:cNvSpPr/>
            <p:nvPr/>
          </p:nvSpPr>
          <p:spPr>
            <a:xfrm>
              <a:off x="827584" y="1283176"/>
              <a:ext cx="3024336" cy="2947972"/>
            </a:xfrm>
            <a:prstGeom prst="ellipse">
              <a:avLst/>
            </a:prstGeom>
            <a:solidFill>
              <a:srgbClr val="FF6E57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25"/>
            <p:cNvSpPr txBox="1">
              <a:spLocks noChangeArrowheads="1"/>
            </p:cNvSpPr>
            <p:nvPr/>
          </p:nvSpPr>
          <p:spPr bwMode="auto">
            <a:xfrm>
              <a:off x="971600" y="2372441"/>
              <a:ext cx="2736304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 algn="ctr"/>
              <a:r>
                <a:rPr lang="ko-KR" altLang="en-US" sz="4800" dirty="0" smtClean="0">
                  <a:solidFill>
                    <a:schemeClr val="bg1"/>
                  </a:solidFill>
                  <a:latin typeface="타이포_파피루스 EB" panose="02020503020101020101" pitchFamily="18" charset="-127"/>
                  <a:ea typeface="타이포_파피루스 EB" panose="02020503020101020101" pitchFamily="18" charset="-127"/>
                </a:rPr>
                <a:t>식사</a:t>
              </a:r>
              <a:r>
                <a:rPr lang="ko-KR" altLang="en-US" sz="4800" dirty="0" smtClean="0">
                  <a:solidFill>
                    <a:schemeClr val="bg1"/>
                  </a:solidFill>
                  <a:latin typeface="배달의민족 한나" pitchFamily="2" charset="-127"/>
                  <a:ea typeface="배달의민족 한나" pitchFamily="2" charset="-127"/>
                </a:rPr>
                <a:t> </a:t>
              </a:r>
              <a:r>
                <a:rPr lang="ko-KR" altLang="en-US" sz="4800" dirty="0" smtClean="0">
                  <a:solidFill>
                    <a:schemeClr val="bg1"/>
                  </a:solidFill>
                  <a:latin typeface="타이포_파피루스 EB" panose="02020503020101020101" pitchFamily="18" charset="-127"/>
                  <a:ea typeface="타이포_파피루스 EB" panose="02020503020101020101" pitchFamily="18" charset="-127"/>
                </a:rPr>
                <a:t>위치</a:t>
              </a:r>
              <a:endParaRPr lang="en-US" altLang="ko-KR" sz="4800" dirty="0" smtClean="0">
                <a:solidFill>
                  <a:schemeClr val="bg1"/>
                </a:solidFill>
                <a:latin typeface="타이포_파피루스 EB" panose="02020503020101020101" pitchFamily="18" charset="-127"/>
                <a:ea typeface="타이포_파피루스 EB" panose="02020503020101020101" pitchFamily="18" charset="-127"/>
              </a:endParaRPr>
            </a:p>
          </p:txBody>
        </p:sp>
      </p:grp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35496" y="4083919"/>
            <a:ext cx="453650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400" b="1" dirty="0" smtClean="0">
                <a:latin typeface="+mn-ea"/>
              </a:rPr>
              <a:t>정해진 </a:t>
            </a:r>
            <a:r>
              <a:rPr lang="ko-KR" altLang="en-US" sz="2400" b="1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식사위치가</a:t>
            </a:r>
            <a:r>
              <a:rPr lang="ko-KR" altLang="en-US" sz="2400" b="1" dirty="0" smtClean="0">
                <a:latin typeface="+mn-ea"/>
              </a:rPr>
              <a:t> </a:t>
            </a:r>
            <a:endParaRPr lang="en-US" altLang="ko-KR" sz="2400" b="1" dirty="0" smtClean="0">
              <a:latin typeface="+mn-ea"/>
            </a:endParaRPr>
          </a:p>
          <a:p>
            <a:pPr marL="342900" indent="-342900" algn="ctr"/>
            <a:r>
              <a:rPr lang="ko-KR" altLang="en-US" sz="2400" b="1" dirty="0" smtClean="0">
                <a:latin typeface="+mn-ea"/>
              </a:rPr>
              <a:t>있어야 관리가 가능</a:t>
            </a:r>
            <a:endParaRPr lang="en-US" altLang="ko-KR" sz="2400" b="1" dirty="0" smtClean="0">
              <a:latin typeface="+mn-ea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932040" y="996258"/>
            <a:ext cx="3024336" cy="2947972"/>
            <a:chOff x="4932040" y="1291860"/>
            <a:chExt cx="3024336" cy="2947972"/>
          </a:xfrm>
          <a:solidFill>
            <a:schemeClr val="bg1">
              <a:lumMod val="65000"/>
              <a:alpha val="70000"/>
            </a:schemeClr>
          </a:solidFill>
        </p:grpSpPr>
        <p:sp>
          <p:nvSpPr>
            <p:cNvPr id="5" name="타원 4"/>
            <p:cNvSpPr/>
            <p:nvPr/>
          </p:nvSpPr>
          <p:spPr>
            <a:xfrm>
              <a:off x="4932040" y="1291860"/>
              <a:ext cx="3024336" cy="29479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25"/>
            <p:cNvSpPr txBox="1">
              <a:spLocks noChangeArrowheads="1"/>
            </p:cNvSpPr>
            <p:nvPr/>
          </p:nvSpPr>
          <p:spPr bwMode="auto">
            <a:xfrm>
              <a:off x="5688124" y="2372440"/>
              <a:ext cx="1512168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 algn="ctr"/>
              <a:r>
                <a:rPr lang="ko-KR" altLang="en-US" sz="4800" dirty="0" smtClean="0">
                  <a:solidFill>
                    <a:schemeClr val="bg1"/>
                  </a:solidFill>
                  <a:latin typeface="타이포_파피루스 EB" panose="02020503020101020101" pitchFamily="18" charset="-127"/>
                  <a:ea typeface="타이포_파피루스 EB" panose="02020503020101020101" pitchFamily="18" charset="-127"/>
                </a:rPr>
                <a:t>중성화</a:t>
              </a:r>
              <a:endParaRPr lang="en-US" altLang="ko-KR" sz="4800" dirty="0" smtClean="0">
                <a:solidFill>
                  <a:schemeClr val="bg1"/>
                </a:solidFill>
                <a:latin typeface="타이포_파피루스 EB" panose="02020503020101020101" pitchFamily="18" charset="-127"/>
                <a:ea typeface="타이포_파피루스 EB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28595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Users\multicampus\Documents\카카오톡 받은 파일\KakaoTalk_20191227_16182094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573" y="195486"/>
            <a:ext cx="2328145" cy="474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14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E28D525440B82C4C8C8E559D4BDE8287" ma:contentTypeVersion="0" ma:contentTypeDescription="새 문서를 만듭니다." ma:contentTypeScope="" ma:versionID="919510133f2ae86e1debdd94492231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d8f6c9257034a6ffde9c3b3e5e5b89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3A7913D-4047-4125-BE52-DACAE5599D5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0B4E994-6BC7-43B5-A465-CA4F0A17AF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0571FF3-9302-46A7-907C-A2750FF0B76B}">
  <ds:schemaRefs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13057</TotalTime>
  <Words>480</Words>
  <Application>Microsoft Office PowerPoint</Application>
  <PresentationFormat>화면 슬라이드 쇼(16:9)</PresentationFormat>
  <Paragraphs>121</Paragraphs>
  <Slides>14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굴림</vt:lpstr>
      <vt:lpstr>Arial</vt:lpstr>
      <vt:lpstr>타이포_파피루스 EB</vt:lpstr>
      <vt:lpstr>맑은 고딕</vt:lpstr>
      <vt:lpstr>배달의민족 한나</vt:lpstr>
      <vt:lpstr>나눔바른고딕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NSM</dc:creator>
  <cp:lastModifiedBy>multicampus</cp:lastModifiedBy>
  <cp:revision>1147</cp:revision>
  <dcterms:created xsi:type="dcterms:W3CDTF">2013-11-20T05:15:01Z</dcterms:created>
  <dcterms:modified xsi:type="dcterms:W3CDTF">2020-02-20T08:03:08Z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0x010100E28D525440B82C4C8C8E559D4BDE8287</vt:lpwstr>
  </property>
</Properties>
</file>